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3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7" r:id="rId8"/>
    <p:sldId id="263" r:id="rId9"/>
    <p:sldId id="270" r:id="rId10"/>
    <p:sldId id="271" r:id="rId11"/>
    <p:sldId id="266" r:id="rId12"/>
    <p:sldId id="272" r:id="rId13"/>
    <p:sldId id="264" r:id="rId14"/>
    <p:sldId id="265" r:id="rId15"/>
    <p:sldId id="274" r:id="rId1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35">
          <p15:clr>
            <a:srgbClr val="A4A3A4"/>
          </p15:clr>
        </p15:guide>
        <p15:guide id="2" pos="399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F518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2833802-FEF1-4C79-8D5D-14CF1EAF98D9}" styleName="밝은 스타일 2 - 강조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TxStyle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TxStyle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9C7853C-536D-4A76-A0AE-DD22124D55A5}" styleName="테마 스타일 1 - 강조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TxStyle/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TxStyle/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TxStyle/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TxStyle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TxStyle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17292A2E-F333-43FB-9621-5CBBE7FDCDCB}" styleName="밝은 스타일 2 - 강조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D27102A9-8310-4765-A935-A1911B00CA55}" styleName="밝은 스타일 1 - 강조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ED083AE6-46FA-4A59-8FB0-9F97EB10719F}" styleName="밝은 스타일 3 - 강조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1E171933-4619-4E11-9A3F-F7608DF75F80}" styleName="보통 스타일 1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73" autoAdjust="0"/>
    <p:restoredTop sz="75031" autoAdjust="0"/>
  </p:normalViewPr>
  <p:slideViewPr>
    <p:cSldViewPr snapToGrid="0">
      <p:cViewPr varScale="1">
        <p:scale>
          <a:sx n="85" d="100"/>
          <a:sy n="85" d="100"/>
        </p:scale>
        <p:origin x="1002" y="90"/>
      </p:cViewPr>
      <p:guideLst>
        <p:guide orient="horz" pos="935"/>
        <p:guide pos="3998"/>
      </p:guideLst>
    </p:cSldViewPr>
  </p:slideViewPr>
  <p:notesTextViewPr>
    <p:cViewPr>
      <p:scale>
        <a:sx n="150" d="100"/>
        <a:sy n="15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pP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현장점검의 날 점검 결과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dPt>
            <c:idx val="5"/>
            <c:invertIfNegative val="0"/>
            <c:bubble3D val="0"/>
            <c:spPr>
              <a:solidFill>
                <a:srgbClr val="FF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4D3D-43F5-B525-85FE78EF8696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Sheet1!$A$2:$A$8</c:f>
              <c:strCache>
                <c:ptCount val="7"/>
                <c:pt idx="0">
                  <c:v>달비계 작업 안전조치 미확인</c:v>
                </c:pt>
                <c:pt idx="1">
                  <c:v>지붕작업 안전조치 불량</c:v>
                </c:pt>
                <c:pt idx="2">
                  <c:v>추락방호망 등 미설치</c:v>
                </c:pt>
                <c:pt idx="3">
                  <c:v>개구부 덮개 등 불량</c:v>
                </c:pt>
                <c:pt idx="4">
                  <c:v>작업발판 미설치</c:v>
                </c:pt>
                <c:pt idx="5">
                  <c:v>근로자 개인보호구 착용 불량</c:v>
                </c:pt>
                <c:pt idx="6">
                  <c:v>안전난간 미설치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19</c:v>
                </c:pt>
                <c:pt idx="1">
                  <c:v>128</c:v>
                </c:pt>
                <c:pt idx="2">
                  <c:v>347</c:v>
                </c:pt>
                <c:pt idx="3">
                  <c:v>382</c:v>
                </c:pt>
                <c:pt idx="4">
                  <c:v>834</c:v>
                </c:pt>
                <c:pt idx="5">
                  <c:v>1156</c:v>
                </c:pt>
                <c:pt idx="6">
                  <c:v>1665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D3D-43F5-B525-85FE78EF8696}"/>
            </c:ext>
          </c:extLst>
        </c:ser>
        <c:dLbls>
          <c:dLblPos val="inBase"/>
          <c:showLegendKey val="0"/>
          <c:showVal val="1"/>
          <c:showCatName val="0"/>
          <c:showSerName val="0"/>
          <c:showPercent val="0"/>
          <c:showBubbleSize val="0"/>
        </c:dLbls>
        <c:gapWidth val="210"/>
        <c:axId val="714869480"/>
        <c:axId val="714874072"/>
      </c:barChart>
      <c:catAx>
        <c:axId val="71486948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pPr>
            <a:endParaRPr lang="ko-KR"/>
          </a:p>
        </c:txPr>
        <c:crossAx val="714874072"/>
        <c:crosses val="autoZero"/>
        <c:auto val="1"/>
        <c:lblAlgn val="ctr"/>
        <c:lblOffset val="100"/>
        <c:noMultiLvlLbl val="0"/>
      </c:catAx>
      <c:valAx>
        <c:axId val="71487407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pPr>
                <a:r>
                  <a:rPr lang="en-US" altLang="ko-KR" sz="9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(</a:t>
                </a:r>
                <a:r>
                  <a:rPr lang="ko-KR" altLang="en-US" sz="9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단위 </a:t>
                </a:r>
                <a:r>
                  <a:rPr lang="en-US" altLang="ko-KR" sz="9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: </a:t>
                </a:r>
                <a:r>
                  <a:rPr lang="ko-KR" altLang="en-US" sz="9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곳</a:t>
                </a:r>
                <a:r>
                  <a:rPr lang="en-US" altLang="ko-KR" sz="9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)</a:t>
                </a:r>
                <a:endParaRPr lang="ko-KR" altLang="en-US" sz="900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c:rich>
          </c:tx>
          <c:layout>
            <c:manualLayout>
              <c:xMode val="edge"/>
              <c:yMode val="edge"/>
              <c:x val="0.85040128841384455"/>
              <c:y val="0.9309057404589318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714869480"/>
        <c:crosses val="autoZero"/>
        <c:crossBetween val="between"/>
        <c:majorUnit val="400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61672309-6C7B-41FB-A7FB-60BAC2697C90}" type="datetime1">
              <a:rPr lang="ko-KR" altLang="en-US"/>
              <a:pPr lvl="0">
                <a:defRPr/>
              </a:pPr>
              <a:t>2022-06-06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906CC6E1-F608-49C1-97FF-A98474E1C58C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906CC6E1-F608-49C1-97FF-A98474E1C58C}" type="slidenum">
              <a:rPr lang="en-US" altLang="en-US"/>
              <a:pPr lvl="0">
                <a:defRPr/>
              </a:pPr>
              <a:t>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906CC6E1-F608-49C1-97FF-A98474E1C58C}" type="slidenum">
              <a:rPr lang="en-US" altLang="en-US"/>
              <a:pPr lvl="0">
                <a:defRPr/>
              </a:pPr>
              <a:t>10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013772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dirty="0"/>
              <a:t>https://youtu.be/m4K-Q66hG90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906CC6E1-F608-49C1-97FF-A98474E1C58C}" type="slidenum">
              <a:rPr lang="en-US" altLang="en-US"/>
              <a:pPr lvl="0">
                <a:defRPr/>
              </a:pPr>
              <a:t>11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77196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처음 받았던 데이터의 양이 충분히 많았다고 생각하였습니다</a:t>
            </a:r>
            <a:r>
              <a:rPr lang="en-US" altLang="ko-KR" dirty="0"/>
              <a:t>. </a:t>
            </a:r>
            <a:r>
              <a:rPr lang="ko-KR" altLang="en-US" dirty="0"/>
              <a:t>하지만 전처리를 하는 과정에서 전처리를 하고 보니</a:t>
            </a:r>
            <a:endParaRPr lang="en-US" altLang="ko-KR" dirty="0"/>
          </a:p>
          <a:p>
            <a:pPr lvl="0">
              <a:defRPr/>
            </a:pPr>
            <a:r>
              <a:rPr lang="ko-KR" altLang="en-US" dirty="0" err="1"/>
              <a:t>인스탠스별</a:t>
            </a:r>
            <a:r>
              <a:rPr lang="ko-KR" altLang="en-US" dirty="0"/>
              <a:t> 개수가 상당히 </a:t>
            </a:r>
            <a:r>
              <a:rPr lang="ko-KR" altLang="en-US" dirty="0" err="1"/>
              <a:t>불균형하였습니다</a:t>
            </a:r>
            <a:r>
              <a:rPr lang="en-US" altLang="ko-KR" dirty="0"/>
              <a:t>. </a:t>
            </a:r>
            <a:r>
              <a:rPr lang="ko-KR" altLang="en-US" dirty="0"/>
              <a:t>오른쪽 사진을 보시면 전체적으로 미착용 개수와 안전고리의 데이터가 많이 적은 것을</a:t>
            </a:r>
            <a:endParaRPr lang="en-US" altLang="ko-KR" dirty="0"/>
          </a:p>
          <a:p>
            <a:pPr lvl="0">
              <a:defRPr/>
            </a:pPr>
            <a:r>
              <a:rPr lang="ko-KR" altLang="en-US" dirty="0"/>
              <a:t>볼 </a:t>
            </a:r>
            <a:r>
              <a:rPr lang="ko-KR" altLang="en-US" dirty="0" err="1"/>
              <a:t>수있습니다</a:t>
            </a:r>
            <a:r>
              <a:rPr lang="en-US" altLang="ko-KR" dirty="0"/>
              <a:t>. </a:t>
            </a:r>
            <a:r>
              <a:rPr lang="ko-KR" altLang="en-US" dirty="0"/>
              <a:t>이 데이터를 토대로 모델을 구축하였을 때 안전고리에 대한 절대적인 데이터 량이 적었기 때문에 안전고리에 대한 검출이</a:t>
            </a:r>
            <a:endParaRPr lang="en-US" altLang="ko-KR" dirty="0"/>
          </a:p>
          <a:p>
            <a:pPr lvl="0">
              <a:defRPr/>
            </a:pPr>
            <a:r>
              <a:rPr lang="ko-KR" altLang="en-US" dirty="0" err="1"/>
              <a:t>원할히</a:t>
            </a:r>
            <a:r>
              <a:rPr lang="ko-KR" altLang="en-US" dirty="0"/>
              <a:t> 이어지지 않는 것을 확인할 수 있었습니다</a:t>
            </a:r>
            <a:r>
              <a:rPr lang="en-US" altLang="ko-KR" dirty="0"/>
              <a:t>. </a:t>
            </a:r>
            <a:r>
              <a:rPr lang="ko-KR" altLang="en-US" dirty="0"/>
              <a:t>이를 전이학습을 통해 보완하였다면 좀 더 좋은 결과를 보였을 것 같습니다</a:t>
            </a:r>
            <a:r>
              <a:rPr lang="en-US" altLang="ko-KR" dirty="0"/>
              <a:t>.</a:t>
            </a:r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r>
              <a:rPr lang="ko-KR" altLang="en-US" dirty="0"/>
              <a:t>안전화에 대한 설명필요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906CC6E1-F608-49C1-97FF-A98474E1C58C}" type="slidenum">
              <a:rPr lang="en-US" altLang="en-US"/>
              <a:pPr lvl="0">
                <a:defRPr/>
              </a:pPr>
              <a:t>12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4888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이전 슬라이드에서 설명하였던 인스턴스의 불균형을 추가적인 데이터로 </a:t>
            </a:r>
            <a:r>
              <a:rPr lang="ko-KR" altLang="en-US" dirty="0" err="1"/>
              <a:t>전이학습시켜</a:t>
            </a:r>
            <a:r>
              <a:rPr lang="ko-KR" altLang="en-US" dirty="0"/>
              <a:t> 보완한다면 더욱 좋은 결과를 도출할 수 </a:t>
            </a:r>
            <a:r>
              <a:rPr lang="ko-KR" altLang="en-US" dirty="0" err="1"/>
              <a:t>있을것으로</a:t>
            </a:r>
            <a:r>
              <a:rPr lang="ko-KR" altLang="en-US" dirty="0"/>
              <a:t> 예상합니다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906CC6E1-F608-49C1-97FF-A98474E1C58C}" type="slidenum">
              <a:rPr lang="en-US" altLang="en-US"/>
              <a:pPr lvl="0">
                <a:defRPr/>
              </a:pPr>
              <a:t>13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906CC6E1-F608-49C1-97FF-A98474E1C58C}" type="slidenum">
              <a:rPr lang="en-US" altLang="en-US"/>
              <a:pPr lvl="0">
                <a:defRPr/>
              </a:pPr>
              <a:t>14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906CC6E1-F608-49C1-97FF-A98474E1C58C}" type="slidenum">
              <a:rPr lang="en-US" altLang="en-US"/>
              <a:pPr lvl="0">
                <a:defRPr/>
              </a:pPr>
              <a:t>15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892822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906CC6E1-F608-49C1-97FF-A98474E1C58C}" type="slidenum">
              <a:rPr lang="en-US" altLang="en-US"/>
              <a:pPr lvl="0">
                <a:defRPr/>
              </a:pPr>
              <a:t>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906CC6E1-F608-49C1-97FF-A98474E1C58C}" type="slidenum">
              <a:rPr lang="en-US" altLang="en-US"/>
              <a:pPr lvl="0">
                <a:defRPr/>
              </a:pPr>
              <a:t>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906CC6E1-F608-49C1-97FF-A98474E1C58C}" type="slidenum">
              <a:rPr lang="en-US" altLang="en-US"/>
              <a:pPr lvl="0">
                <a:defRPr/>
              </a:pPr>
              <a:t>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906CC6E1-F608-49C1-97FF-A98474E1C58C}" type="slidenum">
              <a:rPr lang="en-US" altLang="en-US"/>
              <a:pPr lvl="0">
                <a:defRPr/>
              </a:pPr>
              <a:t>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다음은 </a:t>
            </a:r>
            <a:r>
              <a:rPr lang="ko-KR" altLang="en-US" dirty="0" err="1"/>
              <a:t>개발환경입니다</a:t>
            </a:r>
            <a:r>
              <a:rPr lang="en-US" altLang="ko-KR" dirty="0"/>
              <a:t>. </a:t>
            </a:r>
            <a:r>
              <a:rPr lang="ko-KR" altLang="en-US" dirty="0"/>
              <a:t>저희 조는 모델 구축 개발 환경이 한 번 바뀌었는데</a:t>
            </a:r>
            <a:endParaRPr lang="en-US" altLang="ko-KR" dirty="0"/>
          </a:p>
          <a:p>
            <a:pPr lvl="0">
              <a:defRPr/>
            </a:pPr>
            <a:r>
              <a:rPr lang="ko-KR" altLang="en-US" dirty="0"/>
              <a:t>처음 모델 구축에 사용했던 환경은 교수님이 피드백 </a:t>
            </a:r>
            <a:r>
              <a:rPr lang="ko-KR" altLang="en-US" dirty="0" err="1"/>
              <a:t>해주신</a:t>
            </a:r>
            <a:r>
              <a:rPr lang="ko-KR" altLang="en-US" dirty="0"/>
              <a:t> 대로</a:t>
            </a:r>
            <a:endParaRPr lang="en-US" altLang="ko-KR" dirty="0"/>
          </a:p>
          <a:p>
            <a:pPr lvl="0">
              <a:defRPr/>
            </a:pPr>
            <a:r>
              <a:rPr lang="ko-KR" altLang="en-US" dirty="0"/>
              <a:t>기간 내에 원하는 만큼의 결과가 나오지 않을 것 같았기 때문에</a:t>
            </a:r>
            <a:endParaRPr lang="en-US" altLang="ko-KR" dirty="0"/>
          </a:p>
          <a:p>
            <a:pPr lvl="0">
              <a:defRPr/>
            </a:pPr>
            <a:r>
              <a:rPr lang="ko-KR" altLang="en-US" dirty="0"/>
              <a:t>김태호 학생에게 도움을 받아 위의 개발환경에서 진행하게 되었습니다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906CC6E1-F608-49C1-97FF-A98474E1C58C}" type="slidenum">
              <a:rPr lang="en-US" altLang="en-US"/>
              <a:pPr lvl="0">
                <a:defRPr/>
              </a:pPr>
              <a:t>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906CC6E1-F608-49C1-97FF-A98474E1C58C}" type="slidenum">
              <a:rPr lang="en-US" altLang="en-US"/>
              <a:pPr lvl="0">
                <a:defRPr/>
              </a:pPr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647655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906CC6E1-F608-49C1-97FF-A98474E1C58C}" type="slidenum">
              <a:rPr lang="en-US" altLang="en-US"/>
              <a:pPr lvl="0">
                <a:defRPr/>
              </a:pPr>
              <a:t>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9250" marR="0" indent="-285750" algn="l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800" b="1" kern="0" spc="-150" dirty="0">
                <a:solidFill>
                  <a:srgbClr val="000000"/>
                </a:solidFill>
                <a:latin typeface="+mj-lt"/>
              </a:rPr>
              <a:t>이 경우 우리가 원하는 취지와 다르게 미착용으로 판단</a:t>
            </a:r>
            <a:r>
              <a:rPr lang="en-US" altLang="ko-KR" sz="800" b="1" kern="0" spc="-150" dirty="0">
                <a:solidFill>
                  <a:srgbClr val="000000"/>
                </a:solidFill>
                <a:latin typeface="+mj-lt"/>
              </a:rPr>
              <a:t>, </a:t>
            </a:r>
            <a:r>
              <a:rPr lang="ko-KR" altLang="en-US" sz="800" b="1" kern="0" spc="-150" dirty="0">
                <a:solidFill>
                  <a:srgbClr val="000000"/>
                </a:solidFill>
                <a:latin typeface="+mj-lt"/>
              </a:rPr>
              <a:t>알람이 울리기 때문에 이는 비프음을 출력하지 않도록 구현하였다</a:t>
            </a:r>
            <a:r>
              <a:rPr lang="en-US" altLang="ko-KR" sz="800" b="1" kern="0" spc="-150" dirty="0">
                <a:solidFill>
                  <a:srgbClr val="000000"/>
                </a:solidFill>
                <a:latin typeface="+mj-lt"/>
              </a:rPr>
              <a:t>.</a:t>
            </a:r>
          </a:p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lang="en-US" altLang="ko-KR" sz="800" dirty="0">
              <a:latin typeface="+mj-lt"/>
            </a:endParaRPr>
          </a:p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 sz="800" dirty="0">
                <a:latin typeface="+mj-lt"/>
              </a:rPr>
              <a:t>학습 데이터에서의 안전고리 착용기준과 생각하던 기준이 달라 안전고리에 대해서 비프음을 출력하지 않도록 하였음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906CC6E1-F608-49C1-97FF-A98474E1C58C}" type="slidenum">
              <a:rPr lang="en-US" altLang="en-US"/>
              <a:pPr lvl="0">
                <a:defRPr/>
              </a:pPr>
              <a:t>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264578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B428E5-4487-4DFD-8F28-9D964CD37D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84DD16E-187C-4E7E-ABBE-F6BAC9F37A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88A4909-5F9B-4C27-B710-67153ABAF4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2022-06-06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CFC0D00-E907-440E-A201-CB22D51C4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4CD4DB-7CDF-4DC5-A588-36FF3B79E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99373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966B7B-1EDC-4343-9BA3-A7E1981C8A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95A37DD-A068-47F0-B5E9-276C85D0A72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0B77AA3-0D93-4AAE-923B-6CB8DC9105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B4F825F-B1F5-43F1-867C-C0771F648D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2022-06-06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1DF479B-B03B-4053-AC71-D2F3CCE3E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E3258AE-092A-4CB5-839C-AEFEF5417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752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2D5B9B-7087-4278-8D9F-742BE7B1F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3D46886-A0A8-4BC6-BC27-C23665A860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5FFBE18-7E7B-464D-AD6B-7728D29362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2022-06-06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FB71CC-82EF-4AF7-B753-454DFD33D9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61512D-1F1E-4E61-8590-1679657EA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43167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3D78E37-5232-46D5-834E-28C0916B63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0468B19-65B1-488C-AE29-F57BCDB927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F0112E3-2C15-484C-AA1B-F968958EA1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2022-06-06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F28E4BE-748D-4FB8-BC6B-A661EC4E89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4E3EE48-1179-4BE7-B1F5-AAA66B5184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91306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C0765E-FEE5-4F3E-B758-957F9D1DD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B8203BB-146D-4B44-AA2A-D336C0BFBE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FEA8557-8690-42D1-8E15-36046512D9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2022-06-06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D162651-A169-457B-99EA-EA1182CF16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244B403-3C1C-4CE4-AA5F-DF4C2A7CB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16890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0486F1-7E70-4862-B180-2F6D6C675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6908656-EF8F-48E0-9146-072072465B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16B4667-8BEE-4EC9-BA83-01E5A6FD48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2022-06-06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F9D9826-20A3-4308-8A7E-4443ADE46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094DF9-3D1A-4060-B052-7334DBE8C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90826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522D55-7DBF-4DF1-AA0F-67C643A6A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B12F76A-C30B-4227-9FF3-E27F34C3E1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7C20396-A042-42DD-9F0A-41B357119C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C3142A1-0A63-479E-9A20-AF9E0235C1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2022-06-06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DA1015A-5E4C-48EF-B12F-BAC88CCB57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6BA470E-15C8-4466-BB2E-CE85324BD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27232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AA09FD-4F6B-48E5-BE06-783FEA30E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FAB8419-E738-4085-9DEA-BCA42D09E1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F587FC7-027E-491E-BED2-077EECD8E7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2F5D329-9162-4215-8C89-91A50AF8A2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0CA0DCA-1843-474C-A22A-E55A19E91AD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80573AA-E75C-4AEF-B12E-B708309CD3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2022-06-06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403317B-845F-46B5-AEAD-5D1A351EDF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00B0CCC-652B-4FAD-9905-871FB0B13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51348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211D18-6A50-431A-910D-D067F0BD7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FD8662F-716A-4A1D-B2EA-998F00F977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2022-06-06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1E16FA2-A4DB-4FA7-9701-60D7AF4260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FB5A49D-3517-4E67-A938-EB73ECC0C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10214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77F62E5-67D8-42BE-9DF1-88D6EFCA10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2022-06-06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D1683B0-EB4C-4A8A-96E4-0FF5D6FD7C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3859FCB-EB4F-4D28-900A-B3B9CC0A0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03855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02E3444-C2C2-4681-9513-DB0E82875E96}"/>
              </a:ext>
            </a:extLst>
          </p:cNvPr>
          <p:cNvSpPr txBox="1"/>
          <p:nvPr userDrawn="1"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77F62E5-67D8-42BE-9DF1-88D6EFCA10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2022-06-06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D1683B0-EB4C-4A8A-96E4-0FF5D6FD7C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3859FCB-EB4F-4D28-900A-B3B9CC0A0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54669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BD9945-F253-480F-B350-42D887245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EAA3872-D885-4E5E-93E0-787173DD7A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1EA71B0-39FE-4979-8EEE-D65F5EED9F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1FD771C-80C4-4A89-9DDE-75DEF39A46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2022-06-06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01BA1B2-C8F1-4247-A6DE-B7406BF012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95EDE68-03B7-446B-9B78-5F31A3A376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94959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4E0DACC-CEE6-4418-B167-457C89CF0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29CE159-3C04-447D-A17B-131FA83178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C73AF69-C0A0-4CD9-9332-EB467E43C9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1ADB4A-3A8B-4072-ACF2-B9A64CC5A17A}" type="datetimeFigureOut">
              <a:rPr lang="ko-KR" altLang="en-US" smtClean="0"/>
              <a:t>2022-06-06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7477B31-56FC-4575-A118-0FB21F2D81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87745DC-A89F-4B55-AEDC-D856DADB58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53761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7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8.xml"/><Relationship Id="rId1" Type="http://schemas.openxmlformats.org/officeDocument/2006/relationships/video" Target="https://www.youtube.com/embed/m4K-Q66hG90?feature=oembed" TargetMode="External"/><Relationship Id="rId4" Type="http://schemas.openxmlformats.org/officeDocument/2006/relationships/image" Target="../media/image18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jpeg"/><Relationship Id="rId9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.png"/><Relationship Id="rId5" Type="http://schemas.openxmlformats.org/officeDocument/2006/relationships/image" Target="../media/image14.jp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31FF6510-B35D-06C2-015D-1C6B82C1922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0326" cy="6858000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7FA210D7-64DE-C34C-04D0-35437F503451}"/>
              </a:ext>
            </a:extLst>
          </p:cNvPr>
          <p:cNvSpPr/>
          <p:nvPr/>
        </p:nvSpPr>
        <p:spPr>
          <a:xfrm>
            <a:off x="-837" y="0"/>
            <a:ext cx="12192000" cy="6858000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한나체 Air OTF" panose="020B0600000101010101" pitchFamily="34" charset="-127"/>
              <a:ea typeface="배달의민족 한나체 Air OTF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F96A27-2B78-78E6-3C01-AE67AA7A6EC5}"/>
              </a:ext>
            </a:extLst>
          </p:cNvPr>
          <p:cNvSpPr txBox="1"/>
          <p:nvPr/>
        </p:nvSpPr>
        <p:spPr>
          <a:xfrm>
            <a:off x="3528915" y="3013501"/>
            <a:ext cx="513249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 spc="-300" dirty="0">
                <a:solidFill>
                  <a:schemeClr val="accent6"/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Safety Alert System</a:t>
            </a:r>
            <a:endParaRPr lang="ko-KR" altLang="en-US" sz="4800" b="1" spc="-300" dirty="0">
              <a:solidFill>
                <a:schemeClr val="accent6"/>
              </a:solidFill>
              <a:latin typeface="배달의민족 한나체 Air OTF" panose="020B0600000101010101" pitchFamily="34" charset="-127"/>
              <a:ea typeface="배달의민족 한나체 Air OTF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A85430-7661-3E5B-A9D8-C4518DF0F596}"/>
              </a:ext>
            </a:extLst>
          </p:cNvPr>
          <p:cNvSpPr txBox="1"/>
          <p:nvPr/>
        </p:nvSpPr>
        <p:spPr>
          <a:xfrm>
            <a:off x="5212585" y="145413"/>
            <a:ext cx="17668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accent6"/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창의설계프로젝트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09962F7-71DC-B666-EAAA-8514CBB7B3D5}"/>
              </a:ext>
            </a:extLst>
          </p:cNvPr>
          <p:cNvSpPr txBox="1"/>
          <p:nvPr/>
        </p:nvSpPr>
        <p:spPr>
          <a:xfrm>
            <a:off x="8692098" y="6246096"/>
            <a:ext cx="31021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accent6"/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구태훈</a:t>
            </a:r>
            <a:r>
              <a:rPr lang="en-US" altLang="ko-KR" sz="2000" dirty="0">
                <a:solidFill>
                  <a:schemeClr val="accent6"/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, </a:t>
            </a:r>
            <a:r>
              <a:rPr lang="ko-KR" altLang="en-US" sz="2000" dirty="0">
                <a:solidFill>
                  <a:schemeClr val="accent6"/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김경민</a:t>
            </a:r>
            <a:r>
              <a:rPr lang="en-US" altLang="ko-KR" sz="2000" dirty="0">
                <a:solidFill>
                  <a:schemeClr val="accent6"/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, </a:t>
            </a:r>
            <a:r>
              <a:rPr lang="ko-KR" altLang="en-US" sz="2000" dirty="0" err="1">
                <a:solidFill>
                  <a:schemeClr val="accent6"/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이재문</a:t>
            </a:r>
            <a:r>
              <a:rPr lang="en-US" altLang="ko-KR" sz="2000" dirty="0">
                <a:solidFill>
                  <a:schemeClr val="accent6"/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, </a:t>
            </a:r>
            <a:r>
              <a:rPr lang="ko-KR" altLang="en-US" sz="2000" dirty="0">
                <a:solidFill>
                  <a:schemeClr val="accent6"/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정재형</a:t>
            </a:r>
            <a:endParaRPr lang="en-US" altLang="ko-KR" sz="2000" dirty="0">
              <a:solidFill>
                <a:schemeClr val="accent6"/>
              </a:solidFill>
              <a:latin typeface="배달의민족 한나체 Air OTF" panose="020B0600000101010101" pitchFamily="34" charset="-127"/>
              <a:ea typeface="배달의민족 한나체 Air OTF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38E00EE-9B80-7C85-4279-327787BC882E}"/>
              </a:ext>
            </a:extLst>
          </p:cNvPr>
          <p:cNvSpPr txBox="1"/>
          <p:nvPr/>
        </p:nvSpPr>
        <p:spPr>
          <a:xfrm>
            <a:off x="8691261" y="5876764"/>
            <a:ext cx="2085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EFD5B2"/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Team. UNDERDOG</a:t>
            </a:r>
            <a:endParaRPr lang="ko-KR" altLang="en-US" b="1" dirty="0">
              <a:solidFill>
                <a:srgbClr val="EFD5B2"/>
              </a:solidFill>
              <a:latin typeface="배달의민족 한나체 Air OTF" panose="020B0600000101010101" pitchFamily="34" charset="-127"/>
              <a:ea typeface="배달의민족 한나체 Air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363135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/>
          <p:cNvGrpSpPr/>
          <p:nvPr/>
        </p:nvGrpSpPr>
        <p:grpSpPr>
          <a:xfrm>
            <a:off x="0" y="0"/>
            <a:ext cx="4531140" cy="1076960"/>
            <a:chOff x="0" y="0"/>
            <a:chExt cx="4531140" cy="1076960"/>
          </a:xfrm>
        </p:grpSpPr>
        <p:sp>
          <p:nvSpPr>
            <p:cNvPr id="14" name="직사각형 13"/>
            <p:cNvSpPr/>
            <p:nvPr/>
          </p:nvSpPr>
          <p:spPr>
            <a:xfrm>
              <a:off x="0" y="0"/>
              <a:ext cx="121920" cy="10769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배달의민족 한나체 Air OTF"/>
                <a:ea typeface="배달의민족 한나체 Air OTF"/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 rot="5400000">
              <a:off x="269240" y="-147320"/>
              <a:ext cx="121920" cy="4165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배달의민족 한나체 Air OTF"/>
                <a:ea typeface="배달의민족 한나체 Air OTF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60400" y="138935"/>
              <a:ext cx="3870740" cy="60016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3300" b="1" spc="-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배달의민족 한나체 Air OTF"/>
                  <a:ea typeface="배달의민족 한나체 Air OTF"/>
                </a:rPr>
                <a:t>Jetson Nano - </a:t>
              </a:r>
              <a:r>
                <a:rPr lang="ko-KR" altLang="en-US" sz="3300" b="1" spc="-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배달의민족 한나체 Air OTF"/>
                  <a:ea typeface="배달의민족 한나체 Air OTF"/>
                </a:rPr>
                <a:t>검출 결과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60400" y="694970"/>
              <a:ext cx="944489" cy="26161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 OTF"/>
                  <a:ea typeface="배달의민족 한나체 Air OTF"/>
                </a:rPr>
                <a:t>Jetson Nano</a:t>
              </a:r>
              <a:endPara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체 Air OTF"/>
                <a:ea typeface="배달의민족 한나체 Air OTF"/>
              </a:endParaRPr>
            </a:p>
          </p:txBody>
        </p:sp>
      </p:grpSp>
      <p:sp>
        <p:nvSpPr>
          <p:cNvPr id="25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9232119" y="6371847"/>
            <a:ext cx="2743200" cy="365125"/>
          </a:xfrm>
        </p:spPr>
        <p:txBody>
          <a:bodyPr/>
          <a:lstStyle/>
          <a:p>
            <a:pPr lvl="0">
              <a:defRPr/>
            </a:pPr>
            <a:fld id="{8D2D09E4-BCE1-4B3A-90ED-26E55CBEC274}" type="slidenum">
              <a:rPr lang="en-US" altLang="en-US">
                <a:latin typeface="배달의민족 한나체 Air OTF"/>
                <a:ea typeface="배달의민족 한나체 Air OTF"/>
              </a:rPr>
              <a:pPr lvl="0">
                <a:defRPr/>
              </a:pPr>
              <a:t>10</a:t>
            </a:fld>
            <a:endParaRPr lang="en-US" altLang="en-US">
              <a:latin typeface="배달의민족 한나체 Air OTF"/>
              <a:ea typeface="배달의민족 한나체 Air OTF"/>
            </a:endParaRPr>
          </a:p>
        </p:txBody>
      </p:sp>
      <p:sp>
        <p:nvSpPr>
          <p:cNvPr id="29" name="사각형: 둥근 모서리 28"/>
          <p:cNvSpPr/>
          <p:nvPr/>
        </p:nvSpPr>
        <p:spPr>
          <a:xfrm>
            <a:off x="409903" y="1247401"/>
            <a:ext cx="11372194" cy="5124446"/>
          </a:xfrm>
          <a:prstGeom prst="roundRect">
            <a:avLst>
              <a:gd name="adj" fmla="val 5591"/>
            </a:avLst>
          </a:prstGeom>
          <a:noFill/>
          <a:ln>
            <a:solidFill>
              <a:srgbClr val="0060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배달의민족 한나체 Air OTF"/>
              <a:ea typeface="배달의민족 한나체 Air OTF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11760" y="81617"/>
            <a:ext cx="582211" cy="8309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4800" b="1" dirty="0">
                <a:solidFill>
                  <a:srgbClr val="00608A"/>
                </a:solidFill>
                <a:latin typeface="배달의민족 한나체 Air OTF"/>
                <a:ea typeface="배달의민족 한나체 Air OTF"/>
              </a:rPr>
              <a:t>4</a:t>
            </a:r>
            <a:endParaRPr lang="ko-KR" altLang="en-US" sz="4800" b="1" dirty="0">
              <a:solidFill>
                <a:srgbClr val="00608A"/>
              </a:solidFill>
              <a:latin typeface="배달의민족 한나체 Air OTF"/>
              <a:ea typeface="배달의민족 한나체 Air OTF"/>
            </a:endParaRPr>
          </a:p>
        </p:txBody>
      </p:sp>
      <p:cxnSp>
        <p:nvCxnSpPr>
          <p:cNvPr id="31" name="직선 연결선 30"/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rgbClr val="0060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 descr="텍스트, 실내이(가) 표시된 사진&#10;&#10;자동 생성된 설명">
            <a:extLst>
              <a:ext uri="{FF2B5EF4-FFF2-40B4-BE49-F238E27FC236}">
                <a16:creationId xmlns:a16="http://schemas.microsoft.com/office/drawing/2014/main" id="{3CB8A85D-36AD-8512-5826-AEF83BEC352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47" r="16230"/>
          <a:stretch/>
        </p:blipFill>
        <p:spPr>
          <a:xfrm>
            <a:off x="6245044" y="1247589"/>
            <a:ext cx="4962218" cy="5128733"/>
          </a:xfrm>
          <a:prstGeom prst="rect">
            <a:avLst/>
          </a:prstGeom>
        </p:spPr>
      </p:pic>
      <p:pic>
        <p:nvPicPr>
          <p:cNvPr id="18" name="그림 17" descr="텍스트, 실내이(가) 표시된 사진&#10;&#10;자동 생성된 설명">
            <a:extLst>
              <a:ext uri="{FF2B5EF4-FFF2-40B4-BE49-F238E27FC236}">
                <a16:creationId xmlns:a16="http://schemas.microsoft.com/office/drawing/2014/main" id="{6ACEF338-1D68-8EEF-CF9C-2C8CF778DA5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00" r="33864" b="4558"/>
          <a:stretch/>
        </p:blipFill>
        <p:spPr>
          <a:xfrm>
            <a:off x="799067" y="1243114"/>
            <a:ext cx="4894731" cy="5128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431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/>
          <p:cNvGrpSpPr/>
          <p:nvPr/>
        </p:nvGrpSpPr>
        <p:grpSpPr>
          <a:xfrm>
            <a:off x="0" y="0"/>
            <a:ext cx="2222046" cy="1076960"/>
            <a:chOff x="0" y="0"/>
            <a:chExt cx="2222046" cy="1076960"/>
          </a:xfrm>
        </p:grpSpPr>
        <p:sp>
          <p:nvSpPr>
            <p:cNvPr id="14" name="직사각형 13"/>
            <p:cNvSpPr/>
            <p:nvPr/>
          </p:nvSpPr>
          <p:spPr>
            <a:xfrm>
              <a:off x="0" y="0"/>
              <a:ext cx="121920" cy="10769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배달의민족 한나체 Air OTF"/>
                <a:ea typeface="배달의민족 한나체 Air OTF"/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 rot="5400000">
              <a:off x="269240" y="-147320"/>
              <a:ext cx="121920" cy="4165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배달의민족 한나체 Air OTF"/>
                <a:ea typeface="배달의민족 한나체 Air OTF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60400" y="138935"/>
              <a:ext cx="1561646" cy="60016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3300" b="1" spc="-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배달의민족 한나체 Air OTF"/>
                  <a:ea typeface="배달의민족 한나체 Air OTF"/>
                </a:rPr>
                <a:t>시연 영상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60400" y="694970"/>
              <a:ext cx="886781" cy="26161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 OTF"/>
                  <a:ea typeface="배달의민족 한나체 Air OTF"/>
                </a:rPr>
                <a:t>Demo</a:t>
              </a:r>
              <a:r>
                <a:rPr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 OTF"/>
                  <a:ea typeface="배달의민족 한나체 Air OTF"/>
                </a:rPr>
                <a:t> </a:t>
              </a:r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 OTF"/>
                  <a:ea typeface="배달의민족 한나체 Air OTF"/>
                </a:rPr>
                <a:t>Video</a:t>
              </a:r>
              <a:endPara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체 Air OTF"/>
                <a:ea typeface="배달의민족 한나체 Air OTF"/>
              </a:endParaRPr>
            </a:p>
          </p:txBody>
        </p:sp>
      </p:grpSp>
      <p:sp>
        <p:nvSpPr>
          <p:cNvPr id="25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9232119" y="6371847"/>
            <a:ext cx="2743200" cy="365125"/>
          </a:xfrm>
        </p:spPr>
        <p:txBody>
          <a:bodyPr/>
          <a:lstStyle/>
          <a:p>
            <a:pPr lvl="0">
              <a:defRPr/>
            </a:pPr>
            <a:fld id="{8D2D09E4-BCE1-4B3A-90ED-26E55CBEC274}" type="slidenum">
              <a:rPr lang="en-US" altLang="en-US">
                <a:latin typeface="배달의민족 한나체 Air OTF"/>
                <a:ea typeface="배달의민족 한나체 Air OTF"/>
              </a:rPr>
              <a:pPr lvl="0">
                <a:defRPr/>
              </a:pPr>
              <a:t>11</a:t>
            </a:fld>
            <a:endParaRPr lang="en-US" altLang="en-US">
              <a:latin typeface="배달의민족 한나체 Air OTF"/>
              <a:ea typeface="배달의민족 한나체 Air OTF"/>
            </a:endParaRPr>
          </a:p>
        </p:txBody>
      </p:sp>
      <p:sp>
        <p:nvSpPr>
          <p:cNvPr id="29" name="사각형: 둥근 모서리 28"/>
          <p:cNvSpPr/>
          <p:nvPr/>
        </p:nvSpPr>
        <p:spPr>
          <a:xfrm>
            <a:off x="409903" y="1247401"/>
            <a:ext cx="11372194" cy="5124446"/>
          </a:xfrm>
          <a:prstGeom prst="roundRect">
            <a:avLst>
              <a:gd name="adj" fmla="val 5591"/>
            </a:avLst>
          </a:prstGeom>
          <a:noFill/>
          <a:ln>
            <a:solidFill>
              <a:srgbClr val="0060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배달의민족 한나체 Air OTF"/>
              <a:ea typeface="배달의민족 한나체 Air OTF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11760" y="81617"/>
            <a:ext cx="534121" cy="8309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4800" b="1" dirty="0">
                <a:solidFill>
                  <a:srgbClr val="00608A"/>
                </a:solidFill>
                <a:latin typeface="배달의민족 한나체 Air OTF"/>
                <a:ea typeface="배달의민족 한나체 Air OTF"/>
              </a:rPr>
              <a:t>5</a:t>
            </a:r>
            <a:endParaRPr lang="ko-KR" altLang="en-US" sz="4800" b="1" dirty="0">
              <a:solidFill>
                <a:srgbClr val="00608A"/>
              </a:solidFill>
              <a:latin typeface="배달의민족 한나체 Air OTF"/>
              <a:ea typeface="배달의민족 한나체 Air OTF"/>
            </a:endParaRPr>
          </a:p>
        </p:txBody>
      </p:sp>
      <p:cxnSp>
        <p:nvCxnSpPr>
          <p:cNvPr id="31" name="직선 연결선 30"/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rgbClr val="0060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온라인 미디어 1" title="YOLOv5 개인안전장비인식 모델 시연영상">
            <a:hlinkClick r:id="" action="ppaction://media"/>
            <a:extLst>
              <a:ext uri="{FF2B5EF4-FFF2-40B4-BE49-F238E27FC236}">
                <a16:creationId xmlns:a16="http://schemas.microsoft.com/office/drawing/2014/main" id="{168AAD87-712D-41A4-5FA1-EACCA829AB58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2736690" y="1290142"/>
            <a:ext cx="6718620" cy="5038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543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>
            <a:extLst>
              <a:ext uri="{FF2B5EF4-FFF2-40B4-BE49-F238E27FC236}">
                <a16:creationId xmlns:a16="http://schemas.microsoft.com/office/drawing/2014/main" id="{34AF672D-F300-49ED-B1B1-C7AD77F1CF1D}"/>
              </a:ext>
            </a:extLst>
          </p:cNvPr>
          <p:cNvGrpSpPr/>
          <p:nvPr/>
        </p:nvGrpSpPr>
        <p:grpSpPr>
          <a:xfrm>
            <a:off x="0" y="0"/>
            <a:ext cx="5962650" cy="1076960"/>
            <a:chOff x="0" y="0"/>
            <a:chExt cx="5962650" cy="1076960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47BEF14-6520-4B7C-A137-6786E163399F}"/>
                </a:ext>
              </a:extLst>
            </p:cNvPr>
            <p:cNvSpPr/>
            <p:nvPr/>
          </p:nvSpPr>
          <p:spPr>
            <a:xfrm>
              <a:off x="0" y="0"/>
              <a:ext cx="121920" cy="10769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AE7E944A-14D6-40FD-AC6E-795762F0A52A}"/>
                </a:ext>
              </a:extLst>
            </p:cNvPr>
            <p:cNvSpPr/>
            <p:nvPr/>
          </p:nvSpPr>
          <p:spPr>
            <a:xfrm rot="5400000">
              <a:off x="269240" y="-147320"/>
              <a:ext cx="121920" cy="4165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14989EB-2D66-48FD-AE45-E8AAC62D69DF}"/>
                </a:ext>
              </a:extLst>
            </p:cNvPr>
            <p:cNvSpPr txBox="1"/>
            <p:nvPr/>
          </p:nvSpPr>
          <p:spPr>
            <a:xfrm>
              <a:off x="660400" y="138935"/>
              <a:ext cx="5302250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300" b="1" spc="-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배달의민족 한나체 Air OTF" panose="020B0600000101010101" pitchFamily="34" charset="-127"/>
                  <a:ea typeface="배달의민족 한나체 Air OTF" panose="020B0600000101010101" pitchFamily="34" charset="-127"/>
                </a:rPr>
                <a:t>진행 시 애로사항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D03F367-568F-4C2F-BA77-ACFD90303A26}"/>
                </a:ext>
              </a:extLst>
            </p:cNvPr>
            <p:cNvSpPr txBox="1"/>
            <p:nvPr/>
          </p:nvSpPr>
          <p:spPr>
            <a:xfrm>
              <a:off x="660400" y="694970"/>
              <a:ext cx="152958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 OTF" panose="020B0600000101010101" pitchFamily="34" charset="-127"/>
                  <a:ea typeface="배달의민족 한나체 Air OTF" panose="020B0600000101010101" pitchFamily="34" charset="-127"/>
                </a:rPr>
                <a:t>Difficulties in Progress</a:t>
              </a:r>
              <a:endPara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endParaRPr>
            </a:p>
          </p:txBody>
        </p:sp>
      </p:grpSp>
      <p:sp>
        <p:nvSpPr>
          <p:cNvPr id="12" name="슬라이드 번호 개체 틀 1">
            <a:extLst>
              <a:ext uri="{FF2B5EF4-FFF2-40B4-BE49-F238E27FC236}">
                <a16:creationId xmlns:a16="http://schemas.microsoft.com/office/drawing/2014/main" id="{4B19669B-AEAC-6430-B228-FAB3EB8CD4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32119" y="6371847"/>
            <a:ext cx="2743200" cy="365125"/>
          </a:xfrm>
        </p:spPr>
        <p:txBody>
          <a:bodyPr/>
          <a:lstStyle/>
          <a:p>
            <a:fld id="{8D2D09E4-BCE1-4B3A-90ED-26E55CBEC274}" type="slidenum">
              <a:rPr lang="ko-KR" altLang="en-US" smtClean="0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12</a:t>
            </a:fld>
            <a:endParaRPr lang="ko-KR" altLang="en-US" dirty="0">
              <a:latin typeface="배달의민족 한나체 Air OTF" panose="020B0600000101010101" pitchFamily="34" charset="-127"/>
              <a:ea typeface="배달의민족 한나체 Air OTF" panose="020B0600000101010101" pitchFamily="34" charset="-127"/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D2DF8EEF-C0BA-9236-EC18-40A7C9C63E38}"/>
              </a:ext>
            </a:extLst>
          </p:cNvPr>
          <p:cNvSpPr/>
          <p:nvPr/>
        </p:nvSpPr>
        <p:spPr>
          <a:xfrm>
            <a:off x="409903" y="1247401"/>
            <a:ext cx="11372194" cy="5124446"/>
          </a:xfrm>
          <a:prstGeom prst="roundRect">
            <a:avLst>
              <a:gd name="adj" fmla="val 5591"/>
            </a:avLst>
          </a:prstGeom>
          <a:noFill/>
          <a:ln>
            <a:solidFill>
              <a:srgbClr val="0060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한나체 Air OTF" panose="020B0600000101010101" pitchFamily="34" charset="-127"/>
              <a:ea typeface="배달의민족 한나체 Air OTF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585869F-6A17-85CC-9BAD-82AB3AA59995}"/>
              </a:ext>
            </a:extLst>
          </p:cNvPr>
          <p:cNvSpPr txBox="1"/>
          <p:nvPr/>
        </p:nvSpPr>
        <p:spPr>
          <a:xfrm>
            <a:off x="111760" y="81617"/>
            <a:ext cx="5325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rgbClr val="00608A"/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6</a:t>
            </a:r>
            <a:endParaRPr lang="ko-KR" altLang="en-US" sz="4800" b="1" dirty="0">
              <a:solidFill>
                <a:srgbClr val="00608A"/>
              </a:solidFill>
              <a:latin typeface="배달의민족 한나체 Air OTF" panose="020B0600000101010101" pitchFamily="34" charset="-127"/>
              <a:ea typeface="배달의민족 한나체 Air OTF" panose="020B0600000101010101" pitchFamily="34" charset="-127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E68DF982-A01E-FE0A-56D0-99B8479DD789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rgbClr val="0060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B515EF93-972B-1071-EEEE-112BAD83D5CF}"/>
              </a:ext>
            </a:extLst>
          </p:cNvPr>
          <p:cNvSpPr txBox="1"/>
          <p:nvPr/>
        </p:nvSpPr>
        <p:spPr>
          <a:xfrm>
            <a:off x="1005126" y="1779069"/>
            <a:ext cx="5131554" cy="33853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3500" marR="0" indent="0" algn="l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kern="0" spc="-150" dirty="0" err="1">
                <a:solidFill>
                  <a:srgbClr val="000000"/>
                </a:solidFill>
                <a:effectLst/>
                <a:latin typeface="휴먼명조" panose="02010504000101010101" pitchFamily="2" charset="-127"/>
              </a:rPr>
              <a:t>인퍼런스</a:t>
            </a:r>
            <a:r>
              <a:rPr lang="ko-KR" altLang="en-US" sz="1800" b="1" kern="0" spc="-150" dirty="0">
                <a:solidFill>
                  <a:srgbClr val="000000"/>
                </a:solidFill>
                <a:effectLst/>
                <a:latin typeface="휴먼명조" panose="02010504000101010101" pitchFamily="2" charset="-127"/>
              </a:rPr>
              <a:t> 불균형</a:t>
            </a:r>
            <a:endParaRPr lang="en-US" altLang="ko-KR" sz="1800" b="1" kern="0" spc="-150" dirty="0">
              <a:solidFill>
                <a:srgbClr val="000000"/>
              </a:solidFill>
              <a:effectLst/>
              <a:latin typeface="휴먼명조" panose="02010504000101010101" pitchFamily="2" charset="-127"/>
            </a:endParaRPr>
          </a:p>
          <a:p>
            <a:pPr marL="63500" marR="0" indent="0" algn="l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b="1" kern="0" spc="-150" dirty="0">
              <a:solidFill>
                <a:srgbClr val="000000"/>
              </a:solidFill>
            </a:endParaRPr>
          </a:p>
          <a:p>
            <a:pPr marL="63500" marR="0" indent="0" algn="l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 err="1">
                <a:solidFill>
                  <a:srgbClr val="000000"/>
                </a:solidFill>
                <a:effectLst/>
              </a:rPr>
              <a:t>전처리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</a:rPr>
              <a:t> 과정 데이터 종류 불균형</a:t>
            </a:r>
            <a:endParaRPr lang="en-US" altLang="ko-KR" sz="1800" kern="0" spc="0" dirty="0">
              <a:solidFill>
                <a:srgbClr val="000000"/>
              </a:solidFill>
              <a:effectLst/>
            </a:endParaRPr>
          </a:p>
          <a:p>
            <a:pPr marL="63500" marR="0" indent="0" algn="l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kern="0" dirty="0">
              <a:solidFill>
                <a:srgbClr val="000000"/>
              </a:solidFill>
            </a:endParaRPr>
          </a:p>
          <a:p>
            <a:pPr marL="63500" marR="0" indent="0" algn="l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</a:rPr>
              <a:t>안전고리 및 미착용에 대한 데이터 양이 적었음</a:t>
            </a:r>
            <a:endParaRPr lang="en-US" altLang="ko-KR" sz="1800" kern="0" spc="0" dirty="0">
              <a:solidFill>
                <a:srgbClr val="000000"/>
              </a:solidFill>
              <a:effectLst/>
            </a:endParaRPr>
          </a:p>
          <a:p>
            <a:pPr marL="63500" marR="0" indent="0" algn="l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kern="0" dirty="0">
              <a:solidFill>
                <a:srgbClr val="000000"/>
              </a:solidFill>
            </a:endParaRPr>
          </a:p>
          <a:p>
            <a:pPr marL="63500" marR="0" indent="0" algn="l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</a:rPr>
              <a:t>검출 시 안전고리에 대한 검출이 원활하지 않음</a:t>
            </a:r>
            <a:endParaRPr lang="en-US" altLang="ko-KR" sz="1800" kern="0" spc="0" dirty="0">
              <a:solidFill>
                <a:srgbClr val="000000"/>
              </a:solidFill>
              <a:effectLst/>
            </a:endParaRPr>
          </a:p>
          <a:p>
            <a:pPr marL="63500" marR="0" indent="0" algn="l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kern="0" dirty="0">
              <a:solidFill>
                <a:srgbClr val="000000"/>
              </a:solidFill>
            </a:endParaRPr>
          </a:p>
          <a:p>
            <a:pPr marL="63500" marR="0" indent="0" algn="l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kern="0" dirty="0">
                <a:solidFill>
                  <a:srgbClr val="000000"/>
                </a:solidFill>
              </a:rPr>
              <a:t>벨트를 제외한 나머지 장비 또한 미착용에 대한 데이터 양이 적기 때문에 검출이 원활하지 않음</a:t>
            </a:r>
            <a:endParaRPr lang="en-US" altLang="ko-KR" sz="1800" kern="0" spc="0" dirty="0">
              <a:solidFill>
                <a:srgbClr val="000000"/>
              </a:solidFill>
              <a:effectLst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52A59B1-F11B-C16F-8C52-4C748D07D6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933963" y="993358"/>
            <a:ext cx="3999412" cy="513155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DFF03508-0E9D-5FCF-F4A1-BA148C13C1D0}"/>
              </a:ext>
            </a:extLst>
          </p:cNvPr>
          <p:cNvSpPr/>
          <p:nvPr/>
        </p:nvSpPr>
        <p:spPr>
          <a:xfrm>
            <a:off x="7263622" y="5558841"/>
            <a:ext cx="3340097" cy="439623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2400" dirty="0" err="1">
                <a:solidFill>
                  <a:schemeClr val="tx1"/>
                </a:solidFill>
                <a:latin typeface="배달의민족 한나체 Air OTF"/>
                <a:ea typeface="배달의민족 한나체 Air OTF"/>
              </a:rPr>
              <a:t>ㅑ</a:t>
            </a:r>
            <a:r>
              <a:rPr lang="en-US" altLang="ko-KR" sz="2400" dirty="0" err="1">
                <a:solidFill>
                  <a:schemeClr val="tx1"/>
                </a:solidFill>
                <a:latin typeface="배달의민족 한나체 Air OTF"/>
                <a:ea typeface="배달의민족 한나체 Air OTF"/>
              </a:rPr>
              <a:t>nstances</a:t>
            </a:r>
            <a:r>
              <a:rPr lang="ko-KR" altLang="en-US" sz="2400" dirty="0">
                <a:solidFill>
                  <a:schemeClr val="tx1"/>
                </a:solidFill>
                <a:latin typeface="배달의민족 한나체 Air OTF"/>
                <a:ea typeface="배달의민족 한나체 Air OTF"/>
              </a:rPr>
              <a:t> 비율</a:t>
            </a:r>
          </a:p>
        </p:txBody>
      </p:sp>
    </p:spTree>
    <p:extLst>
      <p:ext uri="{BB962C8B-B14F-4D97-AF65-F5344CB8AC3E}">
        <p14:creationId xmlns:p14="http://schemas.microsoft.com/office/powerpoint/2010/main" val="15839747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>
            <a:extLst>
              <a:ext uri="{FF2B5EF4-FFF2-40B4-BE49-F238E27FC236}">
                <a16:creationId xmlns:a16="http://schemas.microsoft.com/office/drawing/2014/main" id="{34AF672D-F300-49ED-B1B1-C7AD77F1CF1D}"/>
              </a:ext>
            </a:extLst>
          </p:cNvPr>
          <p:cNvGrpSpPr/>
          <p:nvPr/>
        </p:nvGrpSpPr>
        <p:grpSpPr>
          <a:xfrm>
            <a:off x="0" y="0"/>
            <a:ext cx="5962650" cy="1076960"/>
            <a:chOff x="0" y="0"/>
            <a:chExt cx="5962650" cy="1076960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47BEF14-6520-4B7C-A137-6786E163399F}"/>
                </a:ext>
              </a:extLst>
            </p:cNvPr>
            <p:cNvSpPr/>
            <p:nvPr/>
          </p:nvSpPr>
          <p:spPr>
            <a:xfrm>
              <a:off x="0" y="0"/>
              <a:ext cx="121920" cy="10769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AE7E944A-14D6-40FD-AC6E-795762F0A52A}"/>
                </a:ext>
              </a:extLst>
            </p:cNvPr>
            <p:cNvSpPr/>
            <p:nvPr/>
          </p:nvSpPr>
          <p:spPr>
            <a:xfrm rot="5400000">
              <a:off x="269240" y="-147320"/>
              <a:ext cx="121920" cy="4165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14989EB-2D66-48FD-AE45-E8AAC62D69DF}"/>
                </a:ext>
              </a:extLst>
            </p:cNvPr>
            <p:cNvSpPr txBox="1"/>
            <p:nvPr/>
          </p:nvSpPr>
          <p:spPr>
            <a:xfrm>
              <a:off x="660400" y="138935"/>
              <a:ext cx="5302250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300" b="1" spc="-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배달의민족 한나체 Air OTF" panose="020B0600000101010101" pitchFamily="34" charset="-127"/>
                  <a:ea typeface="배달의민족 한나체 Air OTF" panose="020B0600000101010101" pitchFamily="34" charset="-127"/>
                </a:rPr>
                <a:t>결론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D03F367-568F-4C2F-BA77-ACFD90303A26}"/>
                </a:ext>
              </a:extLst>
            </p:cNvPr>
            <p:cNvSpPr txBox="1"/>
            <p:nvPr/>
          </p:nvSpPr>
          <p:spPr>
            <a:xfrm>
              <a:off x="660400" y="694970"/>
              <a:ext cx="82105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 OTF" panose="020B0600000101010101" pitchFamily="34" charset="-127"/>
                  <a:ea typeface="배달의민족 한나체 Air OTF" panose="020B0600000101010101" pitchFamily="34" charset="-127"/>
                </a:rPr>
                <a:t>Conclusion</a:t>
              </a:r>
              <a:endPara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3C49CC37-E4CF-452A-692C-F5881A00C0AB}"/>
              </a:ext>
            </a:extLst>
          </p:cNvPr>
          <p:cNvSpPr txBox="1"/>
          <p:nvPr/>
        </p:nvSpPr>
        <p:spPr>
          <a:xfrm>
            <a:off x="875901" y="2838246"/>
            <a:ext cx="10612714" cy="87716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2400" b="0" i="0" dirty="0">
                <a:solidFill>
                  <a:srgbClr val="000000"/>
                </a:solidFill>
                <a:effectLst/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YOLOv5</a:t>
            </a:r>
            <a:r>
              <a:rPr lang="ko-KR" altLang="en-US" sz="2400" b="0" i="0" dirty="0">
                <a:solidFill>
                  <a:srgbClr val="000000"/>
                </a:solidFill>
                <a:effectLst/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를 기반으로 안전 장비 데이터를 모델에 학습시켜 </a:t>
            </a:r>
            <a:r>
              <a:rPr lang="en-US" altLang="ko-KR" sz="2400" b="0" i="0" dirty="0">
                <a:solidFill>
                  <a:srgbClr val="000000"/>
                </a:solidFill>
                <a:effectLst/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Jetson Nano</a:t>
            </a:r>
            <a:r>
              <a:rPr lang="ko-KR" altLang="en-US" sz="2400" b="0" i="0" dirty="0">
                <a:solidFill>
                  <a:srgbClr val="000000"/>
                </a:solidFill>
                <a:effectLst/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에 이식하여 안전 장비를 실시간으로 검출함</a:t>
            </a:r>
            <a:endParaRPr lang="ko-KR" altLang="en-US" sz="2400" i="0" dirty="0">
              <a:solidFill>
                <a:srgbClr val="000000"/>
              </a:solidFill>
              <a:effectLst/>
              <a:latin typeface="배달의민족 한나체 Air OTF" panose="020B0600000101010101" pitchFamily="34" charset="-127"/>
              <a:ea typeface="배달의민족 한나체 Air OTF" panose="020B0600000101010101" pitchFamily="34" charset="-127"/>
            </a:endParaRPr>
          </a:p>
        </p:txBody>
      </p:sp>
      <p:sp>
        <p:nvSpPr>
          <p:cNvPr id="12" name="슬라이드 번호 개체 틀 1">
            <a:extLst>
              <a:ext uri="{FF2B5EF4-FFF2-40B4-BE49-F238E27FC236}">
                <a16:creationId xmlns:a16="http://schemas.microsoft.com/office/drawing/2014/main" id="{4B19669B-AEAC-6430-B228-FAB3EB8CD4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32119" y="6371847"/>
            <a:ext cx="2743200" cy="365125"/>
          </a:xfrm>
        </p:spPr>
        <p:txBody>
          <a:bodyPr/>
          <a:lstStyle/>
          <a:p>
            <a:fld id="{8D2D09E4-BCE1-4B3A-90ED-26E55CBEC274}" type="slidenum">
              <a:rPr lang="ko-KR" altLang="en-US" smtClean="0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13</a:t>
            </a:fld>
            <a:endParaRPr lang="ko-KR" altLang="en-US" dirty="0">
              <a:latin typeface="배달의민족 한나체 Air OTF" panose="020B0600000101010101" pitchFamily="34" charset="-127"/>
              <a:ea typeface="배달의민족 한나체 Air OTF" panose="020B0600000101010101" pitchFamily="34" charset="-127"/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D2DF8EEF-C0BA-9236-EC18-40A7C9C63E38}"/>
              </a:ext>
            </a:extLst>
          </p:cNvPr>
          <p:cNvSpPr/>
          <p:nvPr/>
        </p:nvSpPr>
        <p:spPr>
          <a:xfrm>
            <a:off x="409903" y="1247401"/>
            <a:ext cx="11372194" cy="5124446"/>
          </a:xfrm>
          <a:prstGeom prst="roundRect">
            <a:avLst>
              <a:gd name="adj" fmla="val 5591"/>
            </a:avLst>
          </a:prstGeom>
          <a:noFill/>
          <a:ln>
            <a:solidFill>
              <a:srgbClr val="0060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한나체 Air OTF" panose="020B0600000101010101" pitchFamily="34" charset="-127"/>
              <a:ea typeface="배달의민족 한나체 Air OTF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585869F-6A17-85CC-9BAD-82AB3AA59995}"/>
              </a:ext>
            </a:extLst>
          </p:cNvPr>
          <p:cNvSpPr txBox="1"/>
          <p:nvPr/>
        </p:nvSpPr>
        <p:spPr>
          <a:xfrm>
            <a:off x="111760" y="81617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rgbClr val="00608A"/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7</a:t>
            </a:r>
            <a:endParaRPr lang="ko-KR" altLang="en-US" sz="4800" b="1" dirty="0">
              <a:solidFill>
                <a:srgbClr val="00608A"/>
              </a:solidFill>
              <a:latin typeface="배달의민족 한나체 Air OTF" panose="020B0600000101010101" pitchFamily="34" charset="-127"/>
              <a:ea typeface="배달의민족 한나체 Air OTF" panose="020B0600000101010101" pitchFamily="34" charset="-127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E68DF982-A01E-FE0A-56D0-99B8479DD789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rgbClr val="0060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28EAA4AD-CE8F-E419-E5CE-28DFE97FBF24}"/>
              </a:ext>
            </a:extLst>
          </p:cNvPr>
          <p:cNvSpPr txBox="1"/>
          <p:nvPr/>
        </p:nvSpPr>
        <p:spPr>
          <a:xfrm>
            <a:off x="875901" y="3903840"/>
            <a:ext cx="10612714" cy="87716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2400" i="0" dirty="0">
                <a:solidFill>
                  <a:srgbClr val="000000"/>
                </a:solidFill>
                <a:effectLst/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검출된 객체를 바탕으로 미착용 시 경고음을 출력하여 주변에 알려 현장에서의 사고 발생을 낮출 수 있을 것으로 기대됨</a:t>
            </a:r>
          </a:p>
        </p:txBody>
      </p:sp>
    </p:spTree>
    <p:extLst>
      <p:ext uri="{BB962C8B-B14F-4D97-AF65-F5344CB8AC3E}">
        <p14:creationId xmlns:p14="http://schemas.microsoft.com/office/powerpoint/2010/main" val="1264897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D635ED1-ED7F-42FF-BBC4-E015AAC1D1A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" y="0"/>
            <a:ext cx="12190326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E00438A-FA4D-4AC6-AD9E-C18057FDD8C0}"/>
              </a:ext>
            </a:extLst>
          </p:cNvPr>
          <p:cNvSpPr/>
          <p:nvPr/>
        </p:nvSpPr>
        <p:spPr>
          <a:xfrm>
            <a:off x="-837" y="0"/>
            <a:ext cx="12192000" cy="6858000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한나체 Air OTF" panose="020B0600000101010101" pitchFamily="34" charset="-127"/>
              <a:ea typeface="배달의민족 한나체 Air OTF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A48078-82E0-46B0-BFB6-AC766ABB0F40}"/>
              </a:ext>
            </a:extLst>
          </p:cNvPr>
          <p:cNvSpPr txBox="1"/>
          <p:nvPr/>
        </p:nvSpPr>
        <p:spPr>
          <a:xfrm>
            <a:off x="5449028" y="3013502"/>
            <a:ext cx="129394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spc="-150" dirty="0" err="1">
                <a:solidFill>
                  <a:schemeClr val="bg1"/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QnA</a:t>
            </a:r>
            <a:endParaRPr lang="ko-KR" altLang="en-US" sz="4800" spc="-150" dirty="0">
              <a:solidFill>
                <a:schemeClr val="bg1"/>
              </a:solidFill>
              <a:latin typeface="배달의민족 한나체 Air OTF" panose="020B0600000101010101" pitchFamily="34" charset="-127"/>
              <a:ea typeface="배달의민족 한나체 Air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294980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D635ED1-ED7F-42FF-BBC4-E015AAC1D1A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" y="0"/>
            <a:ext cx="12190326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E00438A-FA4D-4AC6-AD9E-C18057FDD8C0}"/>
              </a:ext>
            </a:extLst>
          </p:cNvPr>
          <p:cNvSpPr/>
          <p:nvPr/>
        </p:nvSpPr>
        <p:spPr>
          <a:xfrm>
            <a:off x="-837" y="0"/>
            <a:ext cx="12192000" cy="6858000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한나체 Air OTF" panose="020B0600000101010101" pitchFamily="34" charset="-127"/>
              <a:ea typeface="배달의민족 한나체 Air OTF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A48078-82E0-46B0-BFB6-AC766ABB0F40}"/>
              </a:ext>
            </a:extLst>
          </p:cNvPr>
          <p:cNvSpPr txBox="1"/>
          <p:nvPr/>
        </p:nvSpPr>
        <p:spPr>
          <a:xfrm>
            <a:off x="4397875" y="3013502"/>
            <a:ext cx="33962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spc="-150" dirty="0">
                <a:solidFill>
                  <a:schemeClr val="bg1"/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THANK</a:t>
            </a:r>
            <a:r>
              <a:rPr lang="ko-KR" altLang="en-US" sz="4800" spc="-150" dirty="0">
                <a:solidFill>
                  <a:schemeClr val="bg1"/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 </a:t>
            </a:r>
            <a:r>
              <a:rPr lang="en-US" altLang="ko-KR" sz="4800" spc="-150" dirty="0">
                <a:solidFill>
                  <a:schemeClr val="bg1"/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YOU</a:t>
            </a:r>
            <a:endParaRPr lang="ko-KR" altLang="en-US" sz="4800" spc="-150" dirty="0">
              <a:solidFill>
                <a:schemeClr val="bg1"/>
              </a:solidFill>
              <a:latin typeface="배달의민족 한나체 Air OTF" panose="020B0600000101010101" pitchFamily="34" charset="-127"/>
              <a:ea typeface="배달의민족 한나체 Air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544005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파란색 배경의 해시 태그 기호">
            <a:extLst>
              <a:ext uri="{FF2B5EF4-FFF2-40B4-BE49-F238E27FC236}">
                <a16:creationId xmlns:a16="http://schemas.microsoft.com/office/drawing/2014/main" id="{55BEB9E2-B50D-4FDD-900D-0F34D32DEC0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9545" y="0"/>
            <a:ext cx="6092455" cy="6857998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D75EAB39-6196-4CD6-B3E7-C80940983B80}"/>
              </a:ext>
            </a:extLst>
          </p:cNvPr>
          <p:cNvCxnSpPr>
            <a:cxnSpLocks/>
          </p:cNvCxnSpPr>
          <p:nvPr/>
        </p:nvCxnSpPr>
        <p:spPr>
          <a:xfrm>
            <a:off x="330200" y="198470"/>
            <a:ext cx="11861800" cy="0"/>
          </a:xfrm>
          <a:prstGeom prst="line">
            <a:avLst/>
          </a:prstGeom>
          <a:ln>
            <a:solidFill>
              <a:srgbClr val="0060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72B678D-D6FD-424A-AFAC-0D1C8373FDFA}"/>
              </a:ext>
            </a:extLst>
          </p:cNvPr>
          <p:cNvCxnSpPr>
            <a:cxnSpLocks/>
          </p:cNvCxnSpPr>
          <p:nvPr/>
        </p:nvCxnSpPr>
        <p:spPr>
          <a:xfrm>
            <a:off x="330200" y="198470"/>
            <a:ext cx="60960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B8ACD6B-73CC-4F2A-9BD1-A5F8A71B4FF6}"/>
              </a:ext>
            </a:extLst>
          </p:cNvPr>
          <p:cNvSpPr txBox="1"/>
          <p:nvPr/>
        </p:nvSpPr>
        <p:spPr>
          <a:xfrm>
            <a:off x="939800" y="308344"/>
            <a:ext cx="28241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목차  </a:t>
            </a:r>
            <a:r>
              <a:rPr lang="en-US" altLang="ko-KR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Table of Contents</a:t>
            </a:r>
            <a:endParaRPr lang="ko-KR" altLang="en-US" sz="2400" spc="-150" dirty="0">
              <a:solidFill>
                <a:schemeClr val="tx1">
                  <a:lumMod val="65000"/>
                  <a:lumOff val="35000"/>
                </a:schemeClr>
              </a:solidFill>
              <a:latin typeface="배달의민족 한나체 Air OTF" panose="020B0600000101010101" pitchFamily="34" charset="-127"/>
              <a:ea typeface="배달의민족 한나체 Air OTF" panose="020B0600000101010101" pitchFamily="34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37771067-C4DD-41B9-9D84-B0BFA12A5483}"/>
              </a:ext>
            </a:extLst>
          </p:cNvPr>
          <p:cNvCxnSpPr/>
          <p:nvPr/>
        </p:nvCxnSpPr>
        <p:spPr>
          <a:xfrm>
            <a:off x="776177" y="6666617"/>
            <a:ext cx="5319823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3C08834-ED35-45E6-B147-6F64B4C6C295}"/>
              </a:ext>
            </a:extLst>
          </p:cNvPr>
          <p:cNvGrpSpPr/>
          <p:nvPr/>
        </p:nvGrpSpPr>
        <p:grpSpPr>
          <a:xfrm>
            <a:off x="939800" y="899030"/>
            <a:ext cx="1412935" cy="707886"/>
            <a:chOff x="939800" y="1442839"/>
            <a:chExt cx="1412935" cy="70788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EF72330-7E35-4F3E-8233-5EF2FA75D0AC}"/>
                </a:ext>
              </a:extLst>
            </p:cNvPr>
            <p:cNvSpPr txBox="1"/>
            <p:nvPr/>
          </p:nvSpPr>
          <p:spPr>
            <a:xfrm>
              <a:off x="939800" y="1442839"/>
              <a:ext cx="49973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배달의민족 한나체 Air OTF" panose="020B0600000101010101" pitchFamily="34" charset="-127"/>
                  <a:ea typeface="배달의민족 한나체 Air OTF" panose="020B0600000101010101" pitchFamily="34" charset="-127"/>
                </a:rPr>
                <a:t>1</a:t>
              </a:r>
              <a:endParaRPr lang="ko-KR" altLang="en-US" sz="4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F5346A5-0E50-4A80-AECC-3CD8A3A24059}"/>
                </a:ext>
              </a:extLst>
            </p:cNvPr>
            <p:cNvSpPr txBox="1"/>
            <p:nvPr/>
          </p:nvSpPr>
          <p:spPr>
            <a:xfrm>
              <a:off x="1520456" y="1535172"/>
              <a:ext cx="83227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배달의민족 한나체 Air OTF" panose="020B0600000101010101" pitchFamily="34" charset="-127"/>
                  <a:ea typeface="배달의민족 한나체 Air OTF" panose="020B0600000101010101" pitchFamily="34" charset="-127"/>
                </a:rPr>
                <a:t>서  론</a:t>
              </a: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6F076CB6-D359-4E8A-B7BA-83335D6CFD8F}"/>
              </a:ext>
            </a:extLst>
          </p:cNvPr>
          <p:cNvGrpSpPr/>
          <p:nvPr/>
        </p:nvGrpSpPr>
        <p:grpSpPr>
          <a:xfrm>
            <a:off x="939800" y="2542590"/>
            <a:ext cx="2470917" cy="707886"/>
            <a:chOff x="939800" y="1442839"/>
            <a:chExt cx="2470917" cy="70788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6275C46-30D4-4E5A-A1AE-F7AB20CDC7FB}"/>
                </a:ext>
              </a:extLst>
            </p:cNvPr>
            <p:cNvSpPr txBox="1"/>
            <p:nvPr/>
          </p:nvSpPr>
          <p:spPr>
            <a:xfrm>
              <a:off x="939800" y="1442839"/>
              <a:ext cx="49973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배달의민족 한나체 Air OTF" panose="020B0600000101010101" pitchFamily="34" charset="-127"/>
                  <a:ea typeface="배달의민족 한나체 Air OTF" panose="020B0600000101010101" pitchFamily="34" charset="-127"/>
                </a:rPr>
                <a:t>3</a:t>
              </a:r>
              <a:endParaRPr lang="ko-KR" altLang="en-US" sz="4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339CCD7-3E49-43B4-BB9C-7D7D8A386A9A}"/>
                </a:ext>
              </a:extLst>
            </p:cNvPr>
            <p:cNvSpPr txBox="1"/>
            <p:nvPr/>
          </p:nvSpPr>
          <p:spPr>
            <a:xfrm>
              <a:off x="1520456" y="1535172"/>
              <a:ext cx="189026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배달의민족 한나체 Air OTF" panose="020B0600000101010101" pitchFamily="34" charset="-127"/>
                  <a:ea typeface="배달의민족 한나체 Air OTF" panose="020B0600000101010101" pitchFamily="34" charset="-127"/>
                </a:rPr>
                <a:t>안전 장비 검출</a:t>
              </a: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7C3C80B5-AE52-41E1-806D-EC76DD5D2936}"/>
              </a:ext>
            </a:extLst>
          </p:cNvPr>
          <p:cNvGrpSpPr/>
          <p:nvPr/>
        </p:nvGrpSpPr>
        <p:grpSpPr>
          <a:xfrm>
            <a:off x="939800" y="3364370"/>
            <a:ext cx="2274005" cy="707886"/>
            <a:chOff x="939800" y="1442839"/>
            <a:chExt cx="2274005" cy="707886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387F61B-E90A-4A24-8681-B60ABA115232}"/>
                </a:ext>
              </a:extLst>
            </p:cNvPr>
            <p:cNvSpPr txBox="1"/>
            <p:nvPr/>
          </p:nvSpPr>
          <p:spPr>
            <a:xfrm>
              <a:off x="939800" y="1442839"/>
              <a:ext cx="49973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배달의민족 한나체 Air OTF" panose="020B0600000101010101" pitchFamily="34" charset="-127"/>
                  <a:ea typeface="배달의민족 한나체 Air OTF" panose="020B0600000101010101" pitchFamily="34" charset="-127"/>
                </a:rPr>
                <a:t>4</a:t>
              </a:r>
              <a:endParaRPr lang="ko-KR" altLang="en-US" sz="4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F39A7FC-8333-48EF-848E-56B2C85A9A85}"/>
                </a:ext>
              </a:extLst>
            </p:cNvPr>
            <p:cNvSpPr txBox="1"/>
            <p:nvPr/>
          </p:nvSpPr>
          <p:spPr>
            <a:xfrm>
              <a:off x="1520456" y="1535172"/>
              <a:ext cx="169334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spc="-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배달의민족 한나체 Air OTF" panose="020B0600000101010101" pitchFamily="34" charset="-127"/>
                  <a:ea typeface="배달의민족 한나체 Air OTF" panose="020B0600000101010101" pitchFamily="34" charset="-127"/>
                </a:rPr>
                <a:t>Jetson Nano</a:t>
              </a:r>
              <a:endParaRPr lang="ko-KR" altLang="en-US" sz="2800" spc="-3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57A1ED3F-4A9E-9C09-A398-C568A7F3E837}"/>
              </a:ext>
            </a:extLst>
          </p:cNvPr>
          <p:cNvGrpSpPr/>
          <p:nvPr/>
        </p:nvGrpSpPr>
        <p:grpSpPr>
          <a:xfrm>
            <a:off x="939800" y="5007930"/>
            <a:ext cx="1881012" cy="707886"/>
            <a:chOff x="939800" y="5734049"/>
            <a:chExt cx="1881012" cy="707886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6288929-06D8-06A7-032A-F417408961A4}"/>
                </a:ext>
              </a:extLst>
            </p:cNvPr>
            <p:cNvSpPr txBox="1"/>
            <p:nvPr/>
          </p:nvSpPr>
          <p:spPr>
            <a:xfrm>
              <a:off x="939800" y="5734049"/>
              <a:ext cx="49973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배달의민족 한나체 Air OTF" panose="020B0600000101010101" pitchFamily="34" charset="-127"/>
                  <a:ea typeface="배달의민족 한나체 Air OTF" panose="020B0600000101010101" pitchFamily="34" charset="-127"/>
                </a:rPr>
                <a:t>6</a:t>
              </a:r>
              <a:endParaRPr lang="ko-KR" altLang="en-US" sz="4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F9F39FA-F422-9EFA-1F1A-345B51F1CD6C}"/>
                </a:ext>
              </a:extLst>
            </p:cNvPr>
            <p:cNvSpPr txBox="1"/>
            <p:nvPr/>
          </p:nvSpPr>
          <p:spPr>
            <a:xfrm>
              <a:off x="1520456" y="5826382"/>
              <a:ext cx="130035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배달의민족 한나체 Air OTF" panose="020B0600000101010101" pitchFamily="34" charset="-127"/>
                  <a:ea typeface="배달의민족 한나체 Air OTF" panose="020B0600000101010101" pitchFamily="34" charset="-127"/>
                </a:rPr>
                <a:t>애로 사항</a:t>
              </a: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756A40FD-78A9-11AE-7852-327E7444828C}"/>
              </a:ext>
            </a:extLst>
          </p:cNvPr>
          <p:cNvGrpSpPr/>
          <p:nvPr/>
        </p:nvGrpSpPr>
        <p:grpSpPr>
          <a:xfrm>
            <a:off x="939800" y="1720810"/>
            <a:ext cx="2131080" cy="707886"/>
            <a:chOff x="939800" y="1442839"/>
            <a:chExt cx="2131080" cy="707886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9B300E0-D5F5-6BA1-FFAE-F15E8D2087F8}"/>
                </a:ext>
              </a:extLst>
            </p:cNvPr>
            <p:cNvSpPr txBox="1"/>
            <p:nvPr/>
          </p:nvSpPr>
          <p:spPr>
            <a:xfrm>
              <a:off x="939800" y="1442839"/>
              <a:ext cx="49973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배달의민족 한나체 Air OTF" panose="020B0600000101010101" pitchFamily="34" charset="-127"/>
                  <a:ea typeface="배달의민족 한나체 Air OTF" panose="020B0600000101010101" pitchFamily="34" charset="-127"/>
                </a:rPr>
                <a:t>2</a:t>
              </a:r>
              <a:endParaRPr lang="ko-KR" altLang="en-US" sz="4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D26DD36-BC58-0452-1CBA-93BABF55C7A2}"/>
                </a:ext>
              </a:extLst>
            </p:cNvPr>
            <p:cNvSpPr txBox="1"/>
            <p:nvPr/>
          </p:nvSpPr>
          <p:spPr>
            <a:xfrm>
              <a:off x="1520456" y="1535172"/>
              <a:ext cx="155042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배달의민족 한나체 Air OTF" panose="020B0600000101010101" pitchFamily="34" charset="-127"/>
                  <a:ea typeface="배달의민족 한나체 Air OTF" panose="020B0600000101010101" pitchFamily="34" charset="-127"/>
                </a:rPr>
                <a:t>시스템 설명</a:t>
              </a: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9261DB3-FCC5-50F8-00C1-CC76D9F4675E}"/>
              </a:ext>
            </a:extLst>
          </p:cNvPr>
          <p:cNvGrpSpPr/>
          <p:nvPr/>
        </p:nvGrpSpPr>
        <p:grpSpPr>
          <a:xfrm>
            <a:off x="939800" y="5829710"/>
            <a:ext cx="1409729" cy="707886"/>
            <a:chOff x="939800" y="5734049"/>
            <a:chExt cx="1409729" cy="707886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B85D072-8037-57B4-F912-291A6FCE14A6}"/>
                </a:ext>
              </a:extLst>
            </p:cNvPr>
            <p:cNvSpPr txBox="1"/>
            <p:nvPr/>
          </p:nvSpPr>
          <p:spPr>
            <a:xfrm>
              <a:off x="939800" y="5734049"/>
              <a:ext cx="49973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배달의민족 한나체 Air OTF" panose="020B0600000101010101" pitchFamily="34" charset="-127"/>
                  <a:ea typeface="배달의민족 한나체 Air OTF" panose="020B0600000101010101" pitchFamily="34" charset="-127"/>
                </a:rPr>
                <a:t>7</a:t>
              </a:r>
              <a:endParaRPr lang="ko-KR" altLang="en-US" sz="4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CE3EEC0-3123-0CDD-2B37-35231C32F151}"/>
                </a:ext>
              </a:extLst>
            </p:cNvPr>
            <p:cNvSpPr txBox="1"/>
            <p:nvPr/>
          </p:nvSpPr>
          <p:spPr>
            <a:xfrm>
              <a:off x="1520456" y="5826382"/>
              <a:ext cx="82907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배달의민족 한나체 Air OTF" panose="020B0600000101010101" pitchFamily="34" charset="-127"/>
                  <a:ea typeface="배달의민족 한나체 Air OTF" panose="020B0600000101010101" pitchFamily="34" charset="-127"/>
                </a:rPr>
                <a:t>결  론</a:t>
              </a: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993404C5-4112-94F3-6C5F-0F0DA04A791F}"/>
              </a:ext>
            </a:extLst>
          </p:cNvPr>
          <p:cNvGrpSpPr/>
          <p:nvPr/>
        </p:nvGrpSpPr>
        <p:grpSpPr>
          <a:xfrm>
            <a:off x="939800" y="4186150"/>
            <a:ext cx="1847349" cy="707886"/>
            <a:chOff x="939800" y="1442839"/>
            <a:chExt cx="1847349" cy="707886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A97B5328-1A21-D9A3-43FA-AC7483BEDFA9}"/>
                </a:ext>
              </a:extLst>
            </p:cNvPr>
            <p:cNvSpPr txBox="1"/>
            <p:nvPr/>
          </p:nvSpPr>
          <p:spPr>
            <a:xfrm>
              <a:off x="939800" y="1442839"/>
              <a:ext cx="49973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배달의민족 한나체 Air OTF" panose="020B0600000101010101" pitchFamily="34" charset="-127"/>
                  <a:ea typeface="배달의민족 한나체 Air OTF" panose="020B0600000101010101" pitchFamily="34" charset="-127"/>
                </a:rPr>
                <a:t>5</a:t>
              </a:r>
              <a:endParaRPr lang="ko-KR" altLang="en-US" sz="4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E27584D-5E4B-171C-31DA-B4147E125040}"/>
                </a:ext>
              </a:extLst>
            </p:cNvPr>
            <p:cNvSpPr txBox="1"/>
            <p:nvPr/>
          </p:nvSpPr>
          <p:spPr>
            <a:xfrm>
              <a:off x="1520456" y="1535172"/>
              <a:ext cx="126669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배달의민족 한나체 Air OTF" panose="020B0600000101010101" pitchFamily="34" charset="-127"/>
                  <a:ea typeface="배달의민족 한나체 Air OTF" panose="020B0600000101010101" pitchFamily="34" charset="-127"/>
                </a:rPr>
                <a:t>시연 영상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242747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>
            <a:extLst>
              <a:ext uri="{FF2B5EF4-FFF2-40B4-BE49-F238E27FC236}">
                <a16:creationId xmlns:a16="http://schemas.microsoft.com/office/drawing/2014/main" id="{34AF672D-F300-49ED-B1B1-C7AD77F1CF1D}"/>
              </a:ext>
            </a:extLst>
          </p:cNvPr>
          <p:cNvGrpSpPr/>
          <p:nvPr/>
        </p:nvGrpSpPr>
        <p:grpSpPr>
          <a:xfrm>
            <a:off x="0" y="0"/>
            <a:ext cx="12192000" cy="1076960"/>
            <a:chOff x="0" y="0"/>
            <a:chExt cx="12192000" cy="1076960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47BEF14-6520-4B7C-A137-6786E163399F}"/>
                </a:ext>
              </a:extLst>
            </p:cNvPr>
            <p:cNvSpPr/>
            <p:nvPr/>
          </p:nvSpPr>
          <p:spPr>
            <a:xfrm>
              <a:off x="0" y="0"/>
              <a:ext cx="121920" cy="10769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AE7E944A-14D6-40FD-AC6E-795762F0A52A}"/>
                </a:ext>
              </a:extLst>
            </p:cNvPr>
            <p:cNvSpPr/>
            <p:nvPr/>
          </p:nvSpPr>
          <p:spPr>
            <a:xfrm rot="5400000">
              <a:off x="269240" y="-147320"/>
              <a:ext cx="121920" cy="4165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14989EB-2D66-48FD-AE45-E8AAC62D69DF}"/>
                </a:ext>
              </a:extLst>
            </p:cNvPr>
            <p:cNvSpPr txBox="1"/>
            <p:nvPr/>
          </p:nvSpPr>
          <p:spPr>
            <a:xfrm>
              <a:off x="660400" y="138935"/>
              <a:ext cx="1008609" cy="6001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300" b="1" spc="-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배달의민족 한나체 Air OTF" panose="020B0600000101010101" pitchFamily="34" charset="-127"/>
                  <a:ea typeface="배달의민족 한나체 Air OTF" panose="020B0600000101010101" pitchFamily="34" charset="-127"/>
                </a:rPr>
                <a:t>서  론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D03F367-568F-4C2F-BA77-ACFD90303A26}"/>
                </a:ext>
              </a:extLst>
            </p:cNvPr>
            <p:cNvSpPr txBox="1"/>
            <p:nvPr/>
          </p:nvSpPr>
          <p:spPr>
            <a:xfrm>
              <a:off x="660400" y="694970"/>
              <a:ext cx="90601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 OTF" panose="020B0600000101010101" pitchFamily="34" charset="-127"/>
                  <a:ea typeface="배달의민족 한나체 Air OTF" panose="020B0600000101010101" pitchFamily="34" charset="-127"/>
                </a:rPr>
                <a:t>Introduction</a:t>
              </a:r>
              <a:endPara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73F017D-1562-4D58-90BD-4CB746FFE587}"/>
                </a:ext>
              </a:extLst>
            </p:cNvPr>
            <p:cNvSpPr txBox="1"/>
            <p:nvPr/>
          </p:nvSpPr>
          <p:spPr>
            <a:xfrm>
              <a:off x="111760" y="81617"/>
              <a:ext cx="425116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00608A"/>
                  </a:solidFill>
                  <a:latin typeface="배달의민족 한나체 Air OTF" panose="020B0600000101010101" pitchFamily="34" charset="-127"/>
                  <a:ea typeface="배달의민족 한나체 Air OTF" panose="020B0600000101010101" pitchFamily="34" charset="-127"/>
                </a:rPr>
                <a:t>1</a:t>
              </a:r>
              <a:endParaRPr lang="ko-KR" altLang="en-US" sz="4800" b="1" dirty="0">
                <a:solidFill>
                  <a:srgbClr val="00608A"/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endParaRPr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694D31A9-4C98-4514-A4CD-FEE8123A95D4}"/>
                </a:ext>
              </a:extLst>
            </p:cNvPr>
            <p:cNvCxnSpPr/>
            <p:nvPr/>
          </p:nvCxnSpPr>
          <p:spPr>
            <a:xfrm>
              <a:off x="660400" y="1073885"/>
              <a:ext cx="11531600" cy="0"/>
            </a:xfrm>
            <a:prstGeom prst="line">
              <a:avLst/>
            </a:prstGeom>
            <a:ln>
              <a:solidFill>
                <a:srgbClr val="0060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5B755152-4956-1C8E-B0A6-964CAE0284B3}"/>
              </a:ext>
            </a:extLst>
          </p:cNvPr>
          <p:cNvSpPr txBox="1"/>
          <p:nvPr/>
        </p:nvSpPr>
        <p:spPr>
          <a:xfrm>
            <a:off x="694485" y="2049430"/>
            <a:ext cx="5456530" cy="35203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2400" spc="-150" dirty="0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근로자 개인 보호구 착용 불량 </a:t>
            </a:r>
            <a:r>
              <a:rPr lang="en-US" altLang="ko-KR" sz="2400" spc="-150" dirty="0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2</a:t>
            </a:r>
            <a:r>
              <a:rPr lang="ko-KR" altLang="en-US" sz="2400" spc="-150" dirty="0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위</a:t>
            </a:r>
            <a:endParaRPr lang="en-US" altLang="ko-KR" sz="2400" spc="-150" dirty="0">
              <a:latin typeface="배달의민족 한나체 Air OTF" panose="020B0600000101010101" pitchFamily="34" charset="-127"/>
              <a:ea typeface="배달의민족 한나체 Air OTF" panose="020B0600000101010101" pitchFamily="34" charset="-127"/>
            </a:endParaRPr>
          </a:p>
          <a:p>
            <a:pPr algn="just">
              <a:lnSpc>
                <a:spcPct val="120000"/>
              </a:lnSpc>
            </a:pPr>
            <a:endParaRPr lang="ko-KR" altLang="en-US" sz="2400" spc="-150" dirty="0">
              <a:latin typeface="배달의민족 한나체 Air OTF" panose="020B0600000101010101" pitchFamily="34" charset="-127"/>
              <a:ea typeface="배달의민족 한나체 Air OTF" panose="020B0600000101010101" pitchFamily="34" charset="-127"/>
            </a:endParaRPr>
          </a:p>
          <a:p>
            <a:pPr marL="342900" indent="-34290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2400" spc="-150" dirty="0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사고를 유의미하게 줄일 수 있는 방안</a:t>
            </a:r>
          </a:p>
          <a:p>
            <a:pPr algn="just">
              <a:lnSpc>
                <a:spcPct val="120000"/>
              </a:lnSpc>
            </a:pPr>
            <a:r>
              <a:rPr lang="ko-KR" altLang="en-US" sz="2400" spc="-150" dirty="0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  </a:t>
            </a:r>
            <a:r>
              <a:rPr lang="en-US" altLang="ko-KR" sz="2400" spc="-150" dirty="0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- </a:t>
            </a:r>
            <a:r>
              <a:rPr lang="ko-KR" altLang="en-US" sz="2000" spc="-150" dirty="0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안전 장비 미착용을 줄일 수 있는 시스템</a:t>
            </a:r>
            <a:endParaRPr lang="en-US" altLang="ko-KR" sz="2000" spc="-150" dirty="0">
              <a:latin typeface="배달의민족 한나체 Air OTF" panose="020B0600000101010101" pitchFamily="34" charset="-127"/>
              <a:ea typeface="배달의민족 한나체 Air OTF" panose="020B0600000101010101" pitchFamily="34" charset="-127"/>
            </a:endParaRPr>
          </a:p>
          <a:p>
            <a:pPr algn="just">
              <a:lnSpc>
                <a:spcPct val="120000"/>
              </a:lnSpc>
            </a:pPr>
            <a:endParaRPr lang="ko-KR" altLang="en-US" sz="2000" spc="-150" dirty="0">
              <a:latin typeface="배달의민족 한나체 Air OTF" panose="020B0600000101010101" pitchFamily="34" charset="-127"/>
              <a:ea typeface="배달의민족 한나체 Air OTF" panose="020B0600000101010101" pitchFamily="34" charset="-127"/>
            </a:endParaRPr>
          </a:p>
          <a:p>
            <a:pPr marL="342900" indent="-34290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2400" spc="-150" dirty="0" err="1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딥러닝의</a:t>
            </a:r>
            <a:r>
              <a:rPr lang="ko-KR" altLang="en-US" sz="2400" spc="-150" dirty="0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 객체 검출 기술을 사용</a:t>
            </a:r>
            <a:endParaRPr lang="en-US" altLang="ko-KR" sz="2400" spc="-150" dirty="0">
              <a:latin typeface="배달의민족 한나체 Air OTF" panose="020B0600000101010101" pitchFamily="34" charset="-127"/>
              <a:ea typeface="배달의민족 한나체 Air OTF" panose="020B0600000101010101" pitchFamily="34" charset="-127"/>
            </a:endParaRPr>
          </a:p>
          <a:p>
            <a:pPr marL="342900" indent="-34290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z="2400" spc="-150" dirty="0">
              <a:latin typeface="배달의민족 한나체 Air OTF" panose="020B0600000101010101" pitchFamily="34" charset="-127"/>
              <a:ea typeface="배달의민족 한나체 Air OTF" panose="020B0600000101010101" pitchFamily="34" charset="-127"/>
            </a:endParaRPr>
          </a:p>
          <a:p>
            <a:pPr marL="342900" indent="-34290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2400" spc="-150" dirty="0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현장에서의 안전 장비 착용 여부 확인</a:t>
            </a:r>
          </a:p>
        </p:txBody>
      </p:sp>
      <p:sp>
        <p:nvSpPr>
          <p:cNvPr id="13" name="슬라이드 번호 개체 틀 1">
            <a:extLst>
              <a:ext uri="{FF2B5EF4-FFF2-40B4-BE49-F238E27FC236}">
                <a16:creationId xmlns:a16="http://schemas.microsoft.com/office/drawing/2014/main" id="{3EEDBA7E-B8AC-E559-F063-1F53C470D2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32119" y="6371847"/>
            <a:ext cx="2743200" cy="365125"/>
          </a:xfrm>
        </p:spPr>
        <p:txBody>
          <a:bodyPr/>
          <a:lstStyle/>
          <a:p>
            <a:fld id="{8D2D09E4-BCE1-4B3A-90ED-26E55CBEC274}" type="slidenum">
              <a:rPr lang="ko-KR" altLang="en-US" smtClean="0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3</a:t>
            </a:fld>
            <a:endParaRPr lang="ko-KR" altLang="en-US" dirty="0">
              <a:latin typeface="배달의민족 한나체 Air OTF" panose="020B0600000101010101" pitchFamily="34" charset="-127"/>
              <a:ea typeface="배달의민족 한나체 Air OTF" panose="020B0600000101010101" pitchFamily="34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543ED87-31FB-F5E9-63B2-14AF2EAA66D9}"/>
              </a:ext>
            </a:extLst>
          </p:cNvPr>
          <p:cNvGrpSpPr/>
          <p:nvPr/>
        </p:nvGrpSpPr>
        <p:grpSpPr>
          <a:xfrm>
            <a:off x="6426200" y="1378982"/>
            <a:ext cx="4831356" cy="4953997"/>
            <a:chOff x="6426200" y="1378982"/>
            <a:chExt cx="4831356" cy="4953997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D9312925-47A5-67D2-48A6-1D62988D8719}"/>
                </a:ext>
              </a:extLst>
            </p:cNvPr>
            <p:cNvGrpSpPr/>
            <p:nvPr/>
          </p:nvGrpSpPr>
          <p:grpSpPr>
            <a:xfrm>
              <a:off x="6426200" y="1378982"/>
              <a:ext cx="4771531" cy="4833625"/>
              <a:chOff x="6314157" y="1182829"/>
              <a:chExt cx="5501816" cy="5072539"/>
            </a:xfrm>
          </p:grpSpPr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BFB30A82-A4B7-50C8-F1BF-555C25EF2A12}"/>
                  </a:ext>
                </a:extLst>
              </p:cNvPr>
              <p:cNvSpPr/>
              <p:nvPr/>
            </p:nvSpPr>
            <p:spPr>
              <a:xfrm>
                <a:off x="6314157" y="1322861"/>
                <a:ext cx="5396276" cy="491132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배달의민족 한나체 Air OTF" panose="020B0600000101010101" pitchFamily="34" charset="-127"/>
                  <a:ea typeface="배달의민족 한나체 Air OTF" panose="020B0600000101010101" pitchFamily="34" charset="-127"/>
                </a:endParaRPr>
              </a:p>
            </p:txBody>
          </p:sp>
          <p:graphicFrame>
            <p:nvGraphicFramePr>
              <p:cNvPr id="24" name="차트 23">
                <a:extLst>
                  <a:ext uri="{FF2B5EF4-FFF2-40B4-BE49-F238E27FC236}">
                    <a16:creationId xmlns:a16="http://schemas.microsoft.com/office/drawing/2014/main" id="{3C1046B5-D124-62E0-B024-8A629FE5ACD6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113558893"/>
                  </p:ext>
                </p:extLst>
              </p:nvPr>
            </p:nvGraphicFramePr>
            <p:xfrm>
              <a:off x="6314157" y="1182829"/>
              <a:ext cx="5501816" cy="5072539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3"/>
              </a:graphicData>
            </a:graphic>
          </p:graphicFrame>
        </p:grp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192C182E-0238-02F2-62E8-96EB7AD799FA}"/>
                </a:ext>
              </a:extLst>
            </p:cNvPr>
            <p:cNvSpPr/>
            <p:nvPr/>
          </p:nvSpPr>
          <p:spPr>
            <a:xfrm>
              <a:off x="9838660" y="6058836"/>
              <a:ext cx="1418896" cy="27414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solidFill>
                    <a:srgbClr val="7C7C7C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&lt;</a:t>
              </a:r>
              <a:r>
                <a:rPr lang="ko-KR" altLang="en-US" sz="900" dirty="0">
                  <a:solidFill>
                    <a:srgbClr val="7C7C7C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자료 </a:t>
              </a:r>
              <a:r>
                <a:rPr lang="en-US" altLang="ko-KR" sz="900" dirty="0">
                  <a:solidFill>
                    <a:srgbClr val="7C7C7C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: </a:t>
              </a:r>
              <a:r>
                <a:rPr lang="ko-KR" altLang="en-US" sz="900" dirty="0">
                  <a:solidFill>
                    <a:srgbClr val="7C7C7C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고용노동부</a:t>
              </a:r>
              <a:r>
                <a:rPr lang="en-US" altLang="ko-KR" sz="900" dirty="0">
                  <a:solidFill>
                    <a:srgbClr val="7C7C7C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&gt;</a:t>
              </a:r>
              <a:endParaRPr lang="ko-KR" altLang="en-US" sz="900" dirty="0">
                <a:solidFill>
                  <a:srgbClr val="7C7C7C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DE957313-0CC3-DA97-8E0F-2C3E490C288F}"/>
              </a:ext>
            </a:extLst>
          </p:cNvPr>
          <p:cNvSpPr/>
          <p:nvPr/>
        </p:nvSpPr>
        <p:spPr>
          <a:xfrm>
            <a:off x="409903" y="1247401"/>
            <a:ext cx="11372194" cy="5124446"/>
          </a:xfrm>
          <a:prstGeom prst="roundRect">
            <a:avLst>
              <a:gd name="adj" fmla="val 5591"/>
            </a:avLst>
          </a:prstGeom>
          <a:noFill/>
          <a:ln>
            <a:solidFill>
              <a:srgbClr val="0060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한나체 Air OTF" panose="020B0600000101010101" pitchFamily="34" charset="-127"/>
              <a:ea typeface="배달의민족 한나체 Air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0200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/>
          <p:cNvGrpSpPr/>
          <p:nvPr/>
        </p:nvGrpSpPr>
        <p:grpSpPr>
          <a:xfrm>
            <a:off x="0" y="0"/>
            <a:ext cx="2767965" cy="1076960"/>
            <a:chOff x="0" y="0"/>
            <a:chExt cx="2767965" cy="1076960"/>
          </a:xfrm>
        </p:grpSpPr>
        <p:sp>
          <p:nvSpPr>
            <p:cNvPr id="14" name="직사각형 13"/>
            <p:cNvSpPr/>
            <p:nvPr/>
          </p:nvSpPr>
          <p:spPr>
            <a:xfrm>
              <a:off x="0" y="0"/>
              <a:ext cx="121920" cy="10769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배달의민족 한나체 Air OTF"/>
                <a:ea typeface="배달의민족 한나체 Air OTF"/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 rot="5400000">
              <a:off x="269240" y="-147320"/>
              <a:ext cx="121920" cy="4165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배달의민족 한나체 Air OTF"/>
                <a:ea typeface="배달의민족 한나체 Air OTF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60400" y="138935"/>
              <a:ext cx="2107565" cy="60016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3300" b="1" spc="-300">
                  <a:solidFill>
                    <a:schemeClr val="tx1">
                      <a:lumMod val="85000"/>
                      <a:lumOff val="15000"/>
                    </a:schemeClr>
                  </a:solidFill>
                  <a:latin typeface="배달의민족 한나체 Air OTF"/>
                  <a:ea typeface="배달의민족 한나체 Air OTF"/>
                </a:rPr>
                <a:t>시스템 설명</a:t>
              </a:r>
              <a:endParaRPr lang="en-US" altLang="ko-KR" sz="3300" b="1" spc="-300">
                <a:solidFill>
                  <a:schemeClr val="tx1">
                    <a:lumMod val="85000"/>
                    <a:lumOff val="15000"/>
                  </a:schemeClr>
                </a:solidFill>
                <a:latin typeface="배달의민족 한나체 Air OTF"/>
                <a:ea typeface="배달의민족 한나체 Air OTF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60400" y="694970"/>
              <a:ext cx="1342034" cy="26161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110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 OTF"/>
                  <a:ea typeface="배달의민족 한나체 Air OTF"/>
                </a:rPr>
                <a:t>System Description</a:t>
              </a:r>
              <a:endPara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체 Air OTF"/>
                <a:ea typeface="배달의민족 한나체 Air OTF"/>
              </a:endParaRPr>
            </a:p>
          </p:txBody>
        </p:sp>
      </p:grpSp>
      <p:sp>
        <p:nvSpPr>
          <p:cNvPr id="13" name="직사각형 12"/>
          <p:cNvSpPr/>
          <p:nvPr/>
        </p:nvSpPr>
        <p:spPr>
          <a:xfrm>
            <a:off x="600363" y="5041245"/>
            <a:ext cx="3340097" cy="439623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400" dirty="0">
                <a:solidFill>
                  <a:schemeClr val="tx1"/>
                </a:solidFill>
                <a:latin typeface="배달의민족 한나체 Air OTF"/>
                <a:ea typeface="배달의민족 한나체 Air OTF"/>
              </a:rPr>
              <a:t>YOLOv5-s</a:t>
            </a:r>
            <a:r>
              <a:rPr lang="ko-KR" altLang="en-US" sz="2400" dirty="0">
                <a:solidFill>
                  <a:schemeClr val="tx1"/>
                </a:solidFill>
                <a:latin typeface="배달의민족 한나체 Air OTF"/>
                <a:ea typeface="배달의민족 한나체 Air OTF"/>
              </a:rPr>
              <a:t>로 데이터 학습</a:t>
            </a:r>
          </a:p>
        </p:txBody>
      </p:sp>
      <p:pic>
        <p:nvPicPr>
          <p:cNvPr id="19" name="그래픽 18" descr="오른쪽 화살표 단색으로 채워진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959515" y="3075852"/>
            <a:ext cx="308876" cy="439623"/>
          </a:xfrm>
          <a:prstGeom prst="rect">
            <a:avLst/>
          </a:prstGeom>
        </p:spPr>
      </p:pic>
      <p:pic>
        <p:nvPicPr>
          <p:cNvPr id="25" name="그래픽 24" descr="오른쪽 화살표 단색으로 채워진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819743" y="3075852"/>
            <a:ext cx="308876" cy="439623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4434098" y="5041245"/>
            <a:ext cx="3323803" cy="4396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2400" dirty="0">
                <a:solidFill>
                  <a:schemeClr val="tx1"/>
                </a:solidFill>
                <a:latin typeface="배달의민족 한나체 Air OTF"/>
                <a:ea typeface="배달의민족 한나체 Air OTF"/>
              </a:rPr>
              <a:t>모델</a:t>
            </a:r>
            <a:r>
              <a:rPr lang="en-US" altLang="ko-KR" sz="2400">
                <a:solidFill>
                  <a:schemeClr val="tx1"/>
                </a:solidFill>
                <a:latin typeface="배달의민족 한나체 Air OTF"/>
                <a:ea typeface="배달의민족 한나체 Air OTF"/>
              </a:rPr>
              <a:t>,</a:t>
            </a:r>
            <a:r>
              <a:rPr lang="ko-KR" altLang="en-US" sz="2400">
                <a:solidFill>
                  <a:schemeClr val="tx1"/>
                </a:solidFill>
                <a:latin typeface="배달의민족 한나체 Air OTF"/>
                <a:ea typeface="배달의민족 한나체 Air OTF"/>
              </a:rPr>
              <a:t> </a:t>
            </a:r>
            <a:r>
              <a:rPr lang="ko-KR" altLang="en-US" sz="2400" dirty="0">
                <a:solidFill>
                  <a:schemeClr val="tx1"/>
                </a:solidFill>
                <a:latin typeface="배달의민족 한나체 Air OTF"/>
                <a:ea typeface="배달의민족 한나체 Air OTF"/>
              </a:rPr>
              <a:t>데이터를 </a:t>
            </a:r>
          </a:p>
          <a:p>
            <a:pPr algn="ctr">
              <a:defRPr/>
            </a:pPr>
            <a:r>
              <a:rPr lang="en-US" altLang="ko-KR" sz="2400">
                <a:solidFill>
                  <a:schemeClr val="tx1"/>
                </a:solidFill>
                <a:latin typeface="배달의민족 한나체 Air OTF"/>
                <a:ea typeface="배달의민족 한나체 Air OTF"/>
              </a:rPr>
              <a:t>Jetson</a:t>
            </a:r>
            <a:r>
              <a:rPr lang="ko-KR" altLang="en-US" sz="2400">
                <a:solidFill>
                  <a:schemeClr val="tx1"/>
                </a:solidFill>
                <a:latin typeface="배달의민족 한나체 Air OTF"/>
                <a:ea typeface="배달의민족 한나체 Air OTF"/>
              </a:rPr>
              <a:t> </a:t>
            </a:r>
            <a:r>
              <a:rPr lang="en-US" altLang="ko-KR" sz="2400">
                <a:solidFill>
                  <a:schemeClr val="tx1"/>
                </a:solidFill>
                <a:latin typeface="배달의민족 한나체 Air OTF"/>
                <a:ea typeface="배달의민족 한나체 Air OTF"/>
              </a:rPr>
              <a:t>Nano</a:t>
            </a:r>
            <a:r>
              <a:rPr lang="ko-KR" altLang="en-US" sz="2400">
                <a:solidFill>
                  <a:schemeClr val="tx1"/>
                </a:solidFill>
                <a:latin typeface="배달의민족 한나체 Air OTF"/>
                <a:ea typeface="배달의민족 한나체 Air OTF"/>
              </a:rPr>
              <a:t>에 </a:t>
            </a:r>
            <a:r>
              <a:rPr lang="ko-KR" altLang="en-US" sz="2400" dirty="0">
                <a:solidFill>
                  <a:schemeClr val="tx1"/>
                </a:solidFill>
                <a:latin typeface="배달의민족 한나체 Air OTF"/>
                <a:ea typeface="배달의민족 한나체 Air OTF"/>
              </a:rPr>
              <a:t>이식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8600315" y="5008487"/>
            <a:ext cx="2563744" cy="4396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2400" dirty="0">
                <a:solidFill>
                  <a:schemeClr val="tx1"/>
                </a:solidFill>
                <a:latin typeface="배달의민족 한나체 Air OTF"/>
                <a:ea typeface="배달의민족 한나체 Air OTF"/>
              </a:rPr>
              <a:t>안전장비 검출 및</a:t>
            </a:r>
            <a:br>
              <a:rPr lang="en-US" altLang="ko-KR" sz="2400" dirty="0">
                <a:solidFill>
                  <a:schemeClr val="tx1"/>
                </a:solidFill>
                <a:latin typeface="배달의민족 한나체 Air OTF"/>
                <a:ea typeface="배달의민족 한나체 Air OTF"/>
              </a:rPr>
            </a:br>
            <a:r>
              <a:rPr lang="ko-KR" altLang="en-US" sz="2400" dirty="0">
                <a:solidFill>
                  <a:schemeClr val="tx1"/>
                </a:solidFill>
                <a:latin typeface="배달의민족 한나체 Air OTF"/>
                <a:ea typeface="배달의민족 한나체 Air OTF"/>
              </a:rPr>
              <a:t>유사시 알람</a:t>
            </a:r>
          </a:p>
        </p:txBody>
      </p:sp>
      <p:sp>
        <p:nvSpPr>
          <p:cNvPr id="36" name="화살표: 오른쪽 35"/>
          <p:cNvSpPr/>
          <p:nvPr/>
        </p:nvSpPr>
        <p:spPr>
          <a:xfrm>
            <a:off x="3929390" y="3161864"/>
            <a:ext cx="452475" cy="350247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608A"/>
          </a:solidFill>
          <a:ln w="28575">
            <a:solidFill>
              <a:srgbClr val="0060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배달의민족 한나체 Air OTF"/>
              <a:ea typeface="배달의민족 한나체 Air OTF"/>
            </a:endParaRPr>
          </a:p>
        </p:txBody>
      </p:sp>
      <p:sp>
        <p:nvSpPr>
          <p:cNvPr id="37" name="화살표: 오른쪽 36"/>
          <p:cNvSpPr/>
          <p:nvPr/>
        </p:nvSpPr>
        <p:spPr>
          <a:xfrm>
            <a:off x="7726268" y="3161864"/>
            <a:ext cx="452475" cy="350247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608A"/>
          </a:solidFill>
          <a:ln w="28575">
            <a:solidFill>
              <a:srgbClr val="0060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배달의민족 한나체 Air OTF"/>
              <a:ea typeface="배달의민족 한나체 Air OTF"/>
            </a:endParaRPr>
          </a:p>
        </p:txBody>
      </p:sp>
      <p:sp>
        <p:nvSpPr>
          <p:cNvPr id="38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9232119" y="6371847"/>
            <a:ext cx="2743200" cy="365125"/>
          </a:xfrm>
        </p:spPr>
        <p:txBody>
          <a:bodyPr/>
          <a:lstStyle/>
          <a:p>
            <a:pPr lvl="0">
              <a:defRPr/>
            </a:pPr>
            <a:fld id="{8D2D09E4-BCE1-4B3A-90ED-26E55CBEC274}" type="slidenum">
              <a:rPr lang="en-US" altLang="en-US">
                <a:latin typeface="배달의민족 한나체 Air OTF"/>
                <a:ea typeface="배달의민족 한나체 Air OTF"/>
              </a:rPr>
              <a:pPr lvl="0">
                <a:defRPr/>
              </a:pPr>
              <a:t>4</a:t>
            </a:fld>
            <a:endParaRPr lang="en-US" altLang="en-US">
              <a:latin typeface="배달의민족 한나체 Air OTF"/>
              <a:ea typeface="배달의민족 한나체 Air OTF"/>
            </a:endParaRPr>
          </a:p>
        </p:txBody>
      </p:sp>
      <p:sp>
        <p:nvSpPr>
          <p:cNvPr id="44" name="사각형: 둥근 모서리 43"/>
          <p:cNvSpPr/>
          <p:nvPr/>
        </p:nvSpPr>
        <p:spPr>
          <a:xfrm>
            <a:off x="409903" y="1247401"/>
            <a:ext cx="11372194" cy="5124446"/>
          </a:xfrm>
          <a:prstGeom prst="roundRect">
            <a:avLst>
              <a:gd name="adj" fmla="val 5591"/>
            </a:avLst>
          </a:prstGeom>
          <a:noFill/>
          <a:ln>
            <a:solidFill>
              <a:srgbClr val="0060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배달의민족 한나체 Air OTF"/>
              <a:ea typeface="배달의민족 한나체 Air OTF"/>
            </a:endParaRPr>
          </a:p>
        </p:txBody>
      </p:sp>
      <p:cxnSp>
        <p:nvCxnSpPr>
          <p:cNvPr id="45" name="직선 연결선 44"/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rgbClr val="0060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그림 5" descr="실내, 천장, 바닥, 건물이(가) 표시된 사진  자동 생성된 설명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410048" y="2083937"/>
            <a:ext cx="2944280" cy="2440437"/>
          </a:xfrm>
          <a:prstGeom prst="rect">
            <a:avLst/>
          </a:prstGeom>
          <a:ln>
            <a:solidFill>
              <a:schemeClr val="dk1"/>
            </a:solidFill>
          </a:ln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B9A22D73-8BC1-4014-A225-8FBEAC5AAB86}"/>
              </a:ext>
            </a:extLst>
          </p:cNvPr>
          <p:cNvGrpSpPr/>
          <p:nvPr/>
        </p:nvGrpSpPr>
        <p:grpSpPr>
          <a:xfrm>
            <a:off x="799740" y="2054275"/>
            <a:ext cx="2944834" cy="2464304"/>
            <a:chOff x="894050" y="2054275"/>
            <a:chExt cx="2944834" cy="2464304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 rotWithShape="1">
            <a:blip r:embed="rId5"/>
            <a:srcRect t="560"/>
            <a:stretch>
              <a:fillRect/>
            </a:stretch>
          </p:blipFill>
          <p:spPr>
            <a:xfrm>
              <a:off x="905779" y="2072747"/>
              <a:ext cx="2933105" cy="2445832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</p:pic>
        <p:pic>
          <p:nvPicPr>
            <p:cNvPr id="48" name="그림 47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894050" y="2054275"/>
              <a:ext cx="2944834" cy="74295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C629D5A4-C80C-17CC-B97B-C7490F15BDCA}"/>
              </a:ext>
            </a:extLst>
          </p:cNvPr>
          <p:cNvSpPr txBox="1"/>
          <p:nvPr/>
        </p:nvSpPr>
        <p:spPr>
          <a:xfrm>
            <a:off x="111760" y="81617"/>
            <a:ext cx="54053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rgbClr val="00608A"/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2</a:t>
            </a:r>
            <a:endParaRPr lang="ko-KR" altLang="en-US" sz="4800" b="1" dirty="0">
              <a:solidFill>
                <a:srgbClr val="00608A"/>
              </a:solidFill>
              <a:latin typeface="배달의민족 한나체 Air OTF" panose="020B0600000101010101" pitchFamily="34" charset="-127"/>
              <a:ea typeface="배달의민족 한나체 Air OTF" panose="020B0600000101010101" pitchFamily="34" charset="-127"/>
            </a:endParaRPr>
          </a:p>
        </p:txBody>
      </p:sp>
      <p:pic>
        <p:nvPicPr>
          <p:cNvPr id="27" name="그림 26" descr="텍스트, 시장, 다른이(가) 표시된 사진&#10;&#10;자동 생성된 설명">
            <a:extLst>
              <a:ext uri="{FF2B5EF4-FFF2-40B4-BE49-F238E27FC236}">
                <a16:creationId xmlns:a16="http://schemas.microsoft.com/office/drawing/2014/main" id="{EA394788-BE14-868A-ED6E-6A2C702C4D4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02" r="75028" b="75835"/>
          <a:stretch/>
        </p:blipFill>
        <p:spPr>
          <a:xfrm>
            <a:off x="8410047" y="2054275"/>
            <a:ext cx="2985982" cy="246429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B3B7834B-9A8F-A849-5D81-F461DE0C38CB}"/>
              </a:ext>
            </a:extLst>
          </p:cNvPr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10654273" y="1661277"/>
            <a:ext cx="1019572" cy="81565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31" name="그림 30" descr="전자기기이(가) 표시된 사진&#10;&#10;자동 생성된 설명">
            <a:extLst>
              <a:ext uri="{FF2B5EF4-FFF2-40B4-BE49-F238E27FC236}">
                <a16:creationId xmlns:a16="http://schemas.microsoft.com/office/drawing/2014/main" id="{951D462E-D4A7-1442-2E89-92D492929CE6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61141" y="2054275"/>
            <a:ext cx="2933105" cy="246429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>
            <a:extLst>
              <a:ext uri="{FF2B5EF4-FFF2-40B4-BE49-F238E27FC236}">
                <a16:creationId xmlns:a16="http://schemas.microsoft.com/office/drawing/2014/main" id="{34AF672D-F300-49ED-B1B1-C7AD77F1CF1D}"/>
              </a:ext>
            </a:extLst>
          </p:cNvPr>
          <p:cNvGrpSpPr/>
          <p:nvPr/>
        </p:nvGrpSpPr>
        <p:grpSpPr>
          <a:xfrm>
            <a:off x="0" y="0"/>
            <a:ext cx="4220990" cy="1076960"/>
            <a:chOff x="0" y="0"/>
            <a:chExt cx="4220990" cy="1076960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47BEF14-6520-4B7C-A137-6786E163399F}"/>
                </a:ext>
              </a:extLst>
            </p:cNvPr>
            <p:cNvSpPr/>
            <p:nvPr/>
          </p:nvSpPr>
          <p:spPr>
            <a:xfrm>
              <a:off x="0" y="0"/>
              <a:ext cx="121920" cy="10769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AE7E944A-14D6-40FD-AC6E-795762F0A52A}"/>
                </a:ext>
              </a:extLst>
            </p:cNvPr>
            <p:cNvSpPr/>
            <p:nvPr/>
          </p:nvSpPr>
          <p:spPr>
            <a:xfrm rot="5400000">
              <a:off x="269240" y="-147320"/>
              <a:ext cx="121920" cy="4165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14989EB-2D66-48FD-AE45-E8AAC62D69DF}"/>
                </a:ext>
              </a:extLst>
            </p:cNvPr>
            <p:cNvSpPr txBox="1"/>
            <p:nvPr/>
          </p:nvSpPr>
          <p:spPr>
            <a:xfrm>
              <a:off x="660400" y="138935"/>
              <a:ext cx="3560590" cy="6001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300" b="1" spc="-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배달의민족 한나체 Air OTF" panose="020B0600000101010101" pitchFamily="34" charset="-127"/>
                  <a:ea typeface="배달의민족 한나체 Air OTF" panose="020B0600000101010101" pitchFamily="34" charset="-127"/>
                </a:rPr>
                <a:t>안전 장비 검출 </a:t>
              </a:r>
              <a:r>
                <a:rPr lang="en-US" altLang="ko-KR" sz="3300" b="1" spc="-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배달의민족 한나체 Air OTF" panose="020B0600000101010101" pitchFamily="34" charset="-127"/>
                  <a:ea typeface="배달의민족 한나체 Air OTF" panose="020B0600000101010101" pitchFamily="34" charset="-127"/>
                </a:rPr>
                <a:t>- </a:t>
              </a:r>
              <a:r>
                <a:rPr lang="ko-KR" altLang="en-US" sz="3300" b="1" spc="-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배달의민족 한나체 Air OTF" panose="020B0600000101010101" pitchFamily="34" charset="-127"/>
                  <a:ea typeface="배달의민족 한나체 Air OTF" panose="020B0600000101010101" pitchFamily="34" charset="-127"/>
                </a:rPr>
                <a:t>데이터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D03F367-568F-4C2F-BA77-ACFD90303A26}"/>
                </a:ext>
              </a:extLst>
            </p:cNvPr>
            <p:cNvSpPr txBox="1"/>
            <p:nvPr/>
          </p:nvSpPr>
          <p:spPr>
            <a:xfrm>
              <a:off x="660400" y="694970"/>
              <a:ext cx="185820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 OTF" panose="020B0600000101010101" pitchFamily="34" charset="-127"/>
                  <a:ea typeface="배달의민족 한나체 Air OTF" panose="020B0600000101010101" pitchFamily="34" charset="-127"/>
                </a:rPr>
                <a:t>Safety Equipment Detection</a:t>
              </a:r>
              <a:endPara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73F017D-1562-4D58-90BD-4CB746FFE587}"/>
                </a:ext>
              </a:extLst>
            </p:cNvPr>
            <p:cNvSpPr txBox="1"/>
            <p:nvPr/>
          </p:nvSpPr>
          <p:spPr>
            <a:xfrm>
              <a:off x="111760" y="81617"/>
              <a:ext cx="184731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4800" b="1" dirty="0">
                <a:solidFill>
                  <a:schemeClr val="bg1">
                    <a:lumMod val="85000"/>
                  </a:schemeClr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endParaRPr>
            </a:p>
          </p:txBody>
        </p:sp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477F7060-4DC9-05DE-035A-4DC65AD31B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236" y="1493502"/>
            <a:ext cx="4680000" cy="4632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1A7302A-2C4A-238C-D5E3-FD1E0D0CC471}"/>
              </a:ext>
            </a:extLst>
          </p:cNvPr>
          <p:cNvSpPr txBox="1"/>
          <p:nvPr/>
        </p:nvSpPr>
        <p:spPr>
          <a:xfrm>
            <a:off x="676764" y="1408672"/>
            <a:ext cx="5950597" cy="4985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2400" spc="-150" dirty="0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데이터</a:t>
            </a:r>
            <a:r>
              <a:rPr lang="en-US" altLang="ko-KR" sz="2400" spc="-150" dirty="0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:  </a:t>
            </a:r>
            <a:r>
              <a:rPr lang="en-US" altLang="ko-KR" sz="2400" spc="-150" dirty="0" err="1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AIHub</a:t>
            </a:r>
            <a:r>
              <a:rPr lang="ko-KR" altLang="en-US" sz="2400" spc="-150" dirty="0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의 </a:t>
            </a:r>
            <a:r>
              <a:rPr lang="en-US" altLang="ko-KR" sz="2400" spc="-150" dirty="0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“</a:t>
            </a:r>
            <a:r>
              <a:rPr lang="ko-KR" altLang="en-US" sz="2400" spc="-150" dirty="0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공사현장 안전 장비 인식 이미지</a:t>
            </a:r>
            <a:r>
              <a:rPr lang="en-US" altLang="ko-KR" sz="2400" spc="-150" dirty="0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”</a:t>
            </a:r>
          </a:p>
        </p:txBody>
      </p:sp>
      <p:sp>
        <p:nvSpPr>
          <p:cNvPr id="23" name="슬라이드 번호 개체 틀 1">
            <a:extLst>
              <a:ext uri="{FF2B5EF4-FFF2-40B4-BE49-F238E27FC236}">
                <a16:creationId xmlns:a16="http://schemas.microsoft.com/office/drawing/2014/main" id="{6E6072F9-822C-47B7-CCBA-DD07EC634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32119" y="6371847"/>
            <a:ext cx="2743200" cy="365125"/>
          </a:xfrm>
        </p:spPr>
        <p:txBody>
          <a:bodyPr/>
          <a:lstStyle/>
          <a:p>
            <a:fld id="{8D2D09E4-BCE1-4B3A-90ED-26E55CBEC274}" type="slidenum">
              <a:rPr lang="ko-KR" altLang="en-US" smtClean="0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5</a:t>
            </a:fld>
            <a:endParaRPr lang="ko-KR" altLang="en-US" dirty="0">
              <a:latin typeface="배달의민족 한나체 Air OTF" panose="020B0600000101010101" pitchFamily="34" charset="-127"/>
              <a:ea typeface="배달의민족 한나체 Air OTF" panose="020B0600000101010101" pitchFamily="34" charset="-127"/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059CC427-5E3B-A1D8-5161-7F1A2E235FAF}"/>
              </a:ext>
            </a:extLst>
          </p:cNvPr>
          <p:cNvSpPr/>
          <p:nvPr/>
        </p:nvSpPr>
        <p:spPr>
          <a:xfrm>
            <a:off x="409903" y="1247401"/>
            <a:ext cx="11372194" cy="5124446"/>
          </a:xfrm>
          <a:prstGeom prst="roundRect">
            <a:avLst>
              <a:gd name="adj" fmla="val 5591"/>
            </a:avLst>
          </a:prstGeom>
          <a:noFill/>
          <a:ln>
            <a:solidFill>
              <a:srgbClr val="0060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한나체 Air OTF" panose="020B0600000101010101" pitchFamily="34" charset="-127"/>
              <a:ea typeface="배달의민족 한나체 Air OTF" panose="020B060000010101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7290408-08E2-AD3A-9864-29EB6AA5496F}"/>
              </a:ext>
            </a:extLst>
          </p:cNvPr>
          <p:cNvSpPr txBox="1"/>
          <p:nvPr/>
        </p:nvSpPr>
        <p:spPr>
          <a:xfrm>
            <a:off x="111760" y="81617"/>
            <a:ext cx="5309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rgbClr val="00608A"/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3</a:t>
            </a:r>
            <a:endParaRPr lang="ko-KR" altLang="en-US" sz="4800" b="1" dirty="0">
              <a:solidFill>
                <a:srgbClr val="00608A"/>
              </a:solidFill>
              <a:latin typeface="배달의민족 한나체 Air OTF" panose="020B0600000101010101" pitchFamily="34" charset="-127"/>
              <a:ea typeface="배달의민족 한나체 Air OTF" panose="020B0600000101010101" pitchFamily="34" charset="-127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DA913597-800F-0F99-DD1E-74F55E744CC9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rgbClr val="0060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04EA708E-9030-8B0E-C51B-B36A54B442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3737561"/>
              </p:ext>
            </p:extLst>
          </p:nvPr>
        </p:nvGraphicFramePr>
        <p:xfrm>
          <a:off x="676764" y="1984010"/>
          <a:ext cx="5950596" cy="41417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3532">
                  <a:extLst>
                    <a:ext uri="{9D8B030D-6E8A-4147-A177-3AD203B41FA5}">
                      <a16:colId xmlns:a16="http://schemas.microsoft.com/office/drawing/2014/main" val="3034632407"/>
                    </a:ext>
                  </a:extLst>
                </a:gridCol>
                <a:gridCol w="1983532">
                  <a:extLst>
                    <a:ext uri="{9D8B030D-6E8A-4147-A177-3AD203B41FA5}">
                      <a16:colId xmlns:a16="http://schemas.microsoft.com/office/drawing/2014/main" val="3266628696"/>
                    </a:ext>
                  </a:extLst>
                </a:gridCol>
                <a:gridCol w="1983532">
                  <a:extLst>
                    <a:ext uri="{9D8B030D-6E8A-4147-A177-3AD203B41FA5}">
                      <a16:colId xmlns:a16="http://schemas.microsoft.com/office/drawing/2014/main" val="3765509539"/>
                    </a:ext>
                  </a:extLst>
                </a:gridCol>
              </a:tblGrid>
              <a:tr h="46019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데이터 유형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클래스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라벨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27155813"/>
                  </a:ext>
                </a:extLst>
              </a:tr>
              <a:tr h="46019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안전 벨트 착용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01</a:t>
                      </a:r>
                      <a:endParaRPr lang="ko-KR" altLang="en-US" sz="2000" b="0" dirty="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 err="1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Y_Belt</a:t>
                      </a:r>
                      <a:endParaRPr lang="ko-KR" altLang="en-US" sz="2000" b="0" dirty="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1426532"/>
                  </a:ext>
                </a:extLst>
              </a:tr>
              <a:tr h="46019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안전 벨트 미착용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02</a:t>
                      </a:r>
                      <a:endParaRPr lang="ko-KR" altLang="en-US" sz="2000" b="0" dirty="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 err="1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N_Belt</a:t>
                      </a:r>
                      <a:endParaRPr lang="ko-KR" altLang="en-US" sz="2000" b="0" dirty="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9592667"/>
                  </a:ext>
                </a:extLst>
              </a:tr>
              <a:tr h="46019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안전 고리 착용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03</a:t>
                      </a:r>
                      <a:endParaRPr lang="ko-KR" altLang="en-US" sz="2000" b="0" dirty="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 err="1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Y_Collar</a:t>
                      </a:r>
                      <a:endParaRPr lang="ko-KR" altLang="en-US" sz="2000" b="0" dirty="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22048822"/>
                  </a:ext>
                </a:extLst>
              </a:tr>
              <a:tr h="46019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안전 고리 미착용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04</a:t>
                      </a:r>
                      <a:endParaRPr lang="ko-KR" altLang="en-US" sz="2000" b="0" dirty="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 err="1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N_Collar</a:t>
                      </a:r>
                      <a:endParaRPr lang="ko-KR" altLang="en-US" sz="2000" b="0" dirty="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7702162"/>
                  </a:ext>
                </a:extLst>
              </a:tr>
              <a:tr h="46019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안전화 착용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05</a:t>
                      </a:r>
                      <a:endParaRPr lang="ko-KR" altLang="en-US" sz="2000" b="0" dirty="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 err="1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Y_Shoes</a:t>
                      </a:r>
                      <a:endParaRPr lang="ko-KR" altLang="en-US" sz="2000" b="0" dirty="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39840020"/>
                  </a:ext>
                </a:extLst>
              </a:tr>
              <a:tr h="46019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안전화 미착용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06</a:t>
                      </a:r>
                      <a:endParaRPr lang="ko-KR" altLang="en-US" sz="2000" b="0" dirty="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 err="1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N_Shoes</a:t>
                      </a:r>
                      <a:endParaRPr lang="ko-KR" altLang="en-US" sz="2000" b="0" dirty="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43445774"/>
                  </a:ext>
                </a:extLst>
              </a:tr>
              <a:tr h="46019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안전모 착용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07</a:t>
                      </a:r>
                      <a:endParaRPr lang="ko-KR" altLang="en-US" sz="2000" b="0" dirty="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 err="1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Y_Helmet</a:t>
                      </a:r>
                      <a:endParaRPr lang="ko-KR" altLang="en-US" sz="2000" b="0" dirty="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92479685"/>
                  </a:ext>
                </a:extLst>
              </a:tr>
              <a:tr h="46019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안전모 미착용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08</a:t>
                      </a:r>
                      <a:endParaRPr lang="ko-KR" altLang="en-US" sz="2000" b="0" dirty="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 err="1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N_Helmet</a:t>
                      </a:r>
                      <a:endParaRPr lang="ko-KR" altLang="en-US" sz="2000" b="0" dirty="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641041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40764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>
            <a:extLst>
              <a:ext uri="{FF2B5EF4-FFF2-40B4-BE49-F238E27FC236}">
                <a16:creationId xmlns:a16="http://schemas.microsoft.com/office/drawing/2014/main" id="{34AF672D-F300-49ED-B1B1-C7AD77F1CF1D}"/>
              </a:ext>
            </a:extLst>
          </p:cNvPr>
          <p:cNvGrpSpPr/>
          <p:nvPr/>
        </p:nvGrpSpPr>
        <p:grpSpPr>
          <a:xfrm>
            <a:off x="0" y="0"/>
            <a:ext cx="4661816" cy="1076960"/>
            <a:chOff x="0" y="0"/>
            <a:chExt cx="4661816" cy="1076960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47BEF14-6520-4B7C-A137-6786E163399F}"/>
                </a:ext>
              </a:extLst>
            </p:cNvPr>
            <p:cNvSpPr/>
            <p:nvPr/>
          </p:nvSpPr>
          <p:spPr>
            <a:xfrm>
              <a:off x="0" y="0"/>
              <a:ext cx="121920" cy="10769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AE7E944A-14D6-40FD-AC6E-795762F0A52A}"/>
                </a:ext>
              </a:extLst>
            </p:cNvPr>
            <p:cNvSpPr/>
            <p:nvPr/>
          </p:nvSpPr>
          <p:spPr>
            <a:xfrm rot="5400000">
              <a:off x="269240" y="-147320"/>
              <a:ext cx="121920" cy="4165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14989EB-2D66-48FD-AE45-E8AAC62D69DF}"/>
                </a:ext>
              </a:extLst>
            </p:cNvPr>
            <p:cNvSpPr txBox="1"/>
            <p:nvPr/>
          </p:nvSpPr>
          <p:spPr>
            <a:xfrm>
              <a:off x="660400" y="138935"/>
              <a:ext cx="4001416" cy="6001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300" b="1" spc="-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배달의민족 한나체 Air OTF" panose="020B0600000101010101" pitchFamily="34" charset="-127"/>
                  <a:ea typeface="배달의민족 한나체 Air OTF" panose="020B0600000101010101" pitchFamily="34" charset="-127"/>
                </a:rPr>
                <a:t>안전 장비 검출 </a:t>
              </a:r>
              <a:r>
                <a:rPr lang="en-US" altLang="ko-KR" sz="3300" b="1" spc="-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배달의민족 한나체 Air OTF" panose="020B0600000101010101" pitchFamily="34" charset="-127"/>
                  <a:ea typeface="배달의민족 한나체 Air OTF" panose="020B0600000101010101" pitchFamily="34" charset="-127"/>
                </a:rPr>
                <a:t>- </a:t>
              </a:r>
              <a:r>
                <a:rPr lang="ko-KR" altLang="en-US" sz="3300" b="1" spc="-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배달의민족 한나체 Air OTF" panose="020B0600000101010101" pitchFamily="34" charset="-127"/>
                  <a:ea typeface="배달의민족 한나체 Air OTF" panose="020B0600000101010101" pitchFamily="34" charset="-127"/>
                </a:rPr>
                <a:t>개발 환경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D03F367-568F-4C2F-BA77-ACFD90303A26}"/>
                </a:ext>
              </a:extLst>
            </p:cNvPr>
            <p:cNvSpPr txBox="1"/>
            <p:nvPr/>
          </p:nvSpPr>
          <p:spPr>
            <a:xfrm>
              <a:off x="660400" y="694970"/>
              <a:ext cx="185820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 OTF" panose="020B0600000101010101" pitchFamily="34" charset="-127"/>
                  <a:ea typeface="배달의민족 한나체 Air OTF" panose="020B0600000101010101" pitchFamily="34" charset="-127"/>
                </a:rPr>
                <a:t>Safety Equipment Detection</a:t>
              </a:r>
              <a:endPara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endParaRPr>
            </a:p>
          </p:txBody>
        </p:sp>
      </p:grpSp>
      <p:graphicFrame>
        <p:nvGraphicFramePr>
          <p:cNvPr id="13" name="표 2">
            <a:extLst>
              <a:ext uri="{FF2B5EF4-FFF2-40B4-BE49-F238E27FC236}">
                <a16:creationId xmlns:a16="http://schemas.microsoft.com/office/drawing/2014/main" id="{89EF7A01-500C-295E-47C8-290F15133E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4284762"/>
              </p:ext>
            </p:extLst>
          </p:nvPr>
        </p:nvGraphicFramePr>
        <p:xfrm>
          <a:off x="867689" y="1364707"/>
          <a:ext cx="10456621" cy="4833626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895762">
                  <a:extLst>
                    <a:ext uri="{9D8B030D-6E8A-4147-A177-3AD203B41FA5}">
                      <a16:colId xmlns:a16="http://schemas.microsoft.com/office/drawing/2014/main" val="3878228800"/>
                    </a:ext>
                  </a:extLst>
                </a:gridCol>
                <a:gridCol w="7560859">
                  <a:extLst>
                    <a:ext uri="{9D8B030D-6E8A-4147-A177-3AD203B41FA5}">
                      <a16:colId xmlns:a16="http://schemas.microsoft.com/office/drawing/2014/main" val="2156778239"/>
                    </a:ext>
                  </a:extLst>
                </a:gridCol>
              </a:tblGrid>
              <a:tr h="6905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latin typeface="배달의민족 한나체 Air OTF" panose="020B0600000101010101" pitchFamily="34" charset="-127"/>
                          <a:ea typeface="배달의민족 한나체 Air OTF" panose="020B0600000101010101" pitchFamily="34" charset="-127"/>
                        </a:rPr>
                        <a:t>System</a:t>
                      </a:r>
                      <a:endParaRPr lang="ko-KR" altLang="en-US" sz="2800" dirty="0">
                        <a:latin typeface="배달의민족 한나체 Air OTF" panose="020B0600000101010101" pitchFamily="34" charset="-127"/>
                        <a:ea typeface="배달의민족 한나체 Air OTF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latin typeface="배달의민족 한나체 Air OTF" panose="020B0600000101010101" pitchFamily="34" charset="-127"/>
                          <a:ea typeface="배달의민족 한나체 Air OTF" panose="020B0600000101010101" pitchFamily="34" charset="-127"/>
                        </a:rPr>
                        <a:t>Specifications</a:t>
                      </a:r>
                      <a:endParaRPr lang="ko-KR" altLang="en-US" sz="2800" dirty="0">
                        <a:latin typeface="배달의민족 한나체 Air OTF" panose="020B0600000101010101" pitchFamily="34" charset="-127"/>
                        <a:ea typeface="배달의민족 한나체 Air OTF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48154710"/>
                  </a:ext>
                </a:extLst>
              </a:tr>
              <a:tr h="6905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latin typeface="배달의민족 한나체 Air OTF" panose="020B0600000101010101" pitchFamily="34" charset="-127"/>
                          <a:ea typeface="배달의민족 한나체 Air OTF" panose="020B0600000101010101" pitchFamily="34" charset="-127"/>
                        </a:rPr>
                        <a:t>OS</a:t>
                      </a:r>
                      <a:endParaRPr lang="ko-KR" altLang="en-US" sz="2400" dirty="0">
                        <a:latin typeface="배달의민족 한나체 Air OTF" panose="020B0600000101010101" pitchFamily="34" charset="-127"/>
                        <a:ea typeface="배달의민족 한나체 Air OTF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latin typeface="배달의민족 한나체 Air OTF" panose="020B0600000101010101" pitchFamily="34" charset="-127"/>
                          <a:ea typeface="배달의민족 한나체 Air OTF" panose="020B0600000101010101" pitchFamily="34" charset="-127"/>
                        </a:rPr>
                        <a:t>Ubuntu 20.04</a:t>
                      </a:r>
                      <a:endParaRPr lang="ko-KR" altLang="en-US" sz="2400" dirty="0">
                        <a:latin typeface="배달의민족 한나체 Air OTF" panose="020B0600000101010101" pitchFamily="34" charset="-127"/>
                        <a:ea typeface="배달의민족 한나체 Air OTF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48467530"/>
                  </a:ext>
                </a:extLst>
              </a:tr>
              <a:tr h="6905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latin typeface="배달의민족 한나체 Air OTF" panose="020B0600000101010101" pitchFamily="34" charset="-127"/>
                          <a:ea typeface="배달의민족 한나체 Air OTF" panose="020B0600000101010101" pitchFamily="34" charset="-127"/>
                        </a:rPr>
                        <a:t>CPU</a:t>
                      </a:r>
                      <a:endParaRPr lang="ko-KR" altLang="en-US" sz="2400" dirty="0">
                        <a:latin typeface="배달의민족 한나체 Air OTF" panose="020B0600000101010101" pitchFamily="34" charset="-127"/>
                        <a:ea typeface="배달의민족 한나체 Air OTF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latin typeface="배달의민족 한나체 Air OTF" panose="020B0600000101010101" pitchFamily="34" charset="-127"/>
                          <a:ea typeface="배달의민족 한나체 Air OTF" panose="020B0600000101010101" pitchFamily="34" charset="-127"/>
                        </a:rPr>
                        <a:t>AMD Ryzen 7 5800X</a:t>
                      </a:r>
                      <a:endParaRPr lang="ko-KR" altLang="en-US" sz="2400" dirty="0">
                        <a:latin typeface="배달의민족 한나체 Air OTF" panose="020B0600000101010101" pitchFamily="34" charset="-127"/>
                        <a:ea typeface="배달의민족 한나체 Air OTF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70667451"/>
                  </a:ext>
                </a:extLst>
              </a:tr>
              <a:tr h="6905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latin typeface="배달의민족 한나체 Air OTF" panose="020B0600000101010101" pitchFamily="34" charset="-127"/>
                          <a:ea typeface="배달의민족 한나체 Air OTF" panose="020B0600000101010101" pitchFamily="34" charset="-127"/>
                        </a:rPr>
                        <a:t>GPU</a:t>
                      </a:r>
                      <a:endParaRPr lang="ko-KR" altLang="en-US" sz="2400" dirty="0">
                        <a:latin typeface="배달의민족 한나체 Air OTF" panose="020B0600000101010101" pitchFamily="34" charset="-127"/>
                        <a:ea typeface="배달의민족 한나체 Air OTF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latin typeface="배달의민족 한나체 Air OTF" panose="020B0600000101010101" pitchFamily="34" charset="-127"/>
                          <a:ea typeface="배달의민족 한나체 Air OTF" panose="020B0600000101010101" pitchFamily="34" charset="-127"/>
                        </a:rPr>
                        <a:t>NVIDIA A6000 48 GB</a:t>
                      </a:r>
                      <a:endParaRPr lang="ko-KR" altLang="en-US" sz="2400" dirty="0">
                        <a:latin typeface="배달의민족 한나체 Air OTF" panose="020B0600000101010101" pitchFamily="34" charset="-127"/>
                        <a:ea typeface="배달의민족 한나체 Air OTF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99642670"/>
                  </a:ext>
                </a:extLst>
              </a:tr>
              <a:tr h="6905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latin typeface="배달의민족 한나체 Air OTF" panose="020B0600000101010101" pitchFamily="34" charset="-127"/>
                          <a:ea typeface="배달의민족 한나체 Air OTF" panose="020B0600000101010101" pitchFamily="34" charset="-127"/>
                        </a:rPr>
                        <a:t>RAM</a:t>
                      </a:r>
                      <a:endParaRPr lang="ko-KR" altLang="en-US" sz="2400" dirty="0">
                        <a:latin typeface="배달의민족 한나체 Air OTF" panose="020B0600000101010101" pitchFamily="34" charset="-127"/>
                        <a:ea typeface="배달의민족 한나체 Air OTF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latin typeface="배달의민족 한나체 Air OTF" panose="020B0600000101010101" pitchFamily="34" charset="-127"/>
                          <a:ea typeface="배달의민족 한나체 Air OTF" panose="020B0600000101010101" pitchFamily="34" charset="-127"/>
                        </a:rPr>
                        <a:t>32 GB</a:t>
                      </a:r>
                      <a:endParaRPr lang="ko-KR" altLang="en-US" sz="2400" dirty="0">
                        <a:latin typeface="배달의민족 한나체 Air OTF" panose="020B0600000101010101" pitchFamily="34" charset="-127"/>
                        <a:ea typeface="배달의민족 한나체 Air OTF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08310295"/>
                  </a:ext>
                </a:extLst>
              </a:tr>
              <a:tr h="6905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latin typeface="배달의민족 한나체 Air OTF" panose="020B0600000101010101" pitchFamily="34" charset="-127"/>
                          <a:ea typeface="배달의민족 한나체 Air OTF" panose="020B0600000101010101" pitchFamily="34" charset="-127"/>
                        </a:rPr>
                        <a:t>CUDA</a:t>
                      </a:r>
                      <a:endParaRPr lang="ko-KR" altLang="en-US" sz="2400" dirty="0">
                        <a:latin typeface="배달의민족 한나체 Air OTF" panose="020B0600000101010101" pitchFamily="34" charset="-127"/>
                        <a:ea typeface="배달의민족 한나체 Air OTF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latin typeface="배달의민족 한나체 Air OTF" panose="020B0600000101010101" pitchFamily="34" charset="-127"/>
                          <a:ea typeface="배달의민족 한나체 Air OTF" panose="020B0600000101010101" pitchFamily="34" charset="-127"/>
                        </a:rPr>
                        <a:t>11.4</a:t>
                      </a:r>
                      <a:endParaRPr lang="ko-KR" altLang="en-US" sz="2400" dirty="0">
                        <a:latin typeface="배달의민족 한나체 Air OTF" panose="020B0600000101010101" pitchFamily="34" charset="-127"/>
                        <a:ea typeface="배달의민족 한나체 Air OTF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61198290"/>
                  </a:ext>
                </a:extLst>
              </a:tr>
              <a:tr h="6905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 err="1">
                          <a:latin typeface="배달의민족 한나체 Air OTF" panose="020B0600000101010101" pitchFamily="34" charset="-127"/>
                          <a:ea typeface="배달의민족 한나체 Air OTF" panose="020B0600000101010101" pitchFamily="34" charset="-127"/>
                        </a:rPr>
                        <a:t>CuDNN</a:t>
                      </a:r>
                      <a:endParaRPr lang="ko-KR" altLang="en-US" sz="2400" dirty="0">
                        <a:latin typeface="배달의민족 한나체 Air OTF" panose="020B0600000101010101" pitchFamily="34" charset="-127"/>
                        <a:ea typeface="배달의민족 한나체 Air OTF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solidFill>
                            <a:schemeClr val="tx1"/>
                          </a:solidFill>
                          <a:latin typeface="배달의민족 한나체 Air OTF" panose="020B0600000101010101" pitchFamily="34" charset="-127"/>
                          <a:ea typeface="배달의민족 한나체 Air OTF" panose="020B0600000101010101" pitchFamily="34" charset="-127"/>
                        </a:rPr>
                        <a:t>8.2</a:t>
                      </a:r>
                      <a:endParaRPr lang="ko-KR" altLang="en-US" sz="2400" dirty="0">
                        <a:solidFill>
                          <a:schemeClr val="tx1"/>
                        </a:solidFill>
                        <a:latin typeface="배달의민족 한나체 Air OTF" panose="020B0600000101010101" pitchFamily="34" charset="-127"/>
                        <a:ea typeface="배달의민족 한나체 Air OTF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67270334"/>
                  </a:ext>
                </a:extLst>
              </a:tr>
            </a:tbl>
          </a:graphicData>
        </a:graphic>
      </p:graphicFrame>
      <p:sp>
        <p:nvSpPr>
          <p:cNvPr id="19" name="슬라이드 번호 개체 틀 1">
            <a:extLst>
              <a:ext uri="{FF2B5EF4-FFF2-40B4-BE49-F238E27FC236}">
                <a16:creationId xmlns:a16="http://schemas.microsoft.com/office/drawing/2014/main" id="{1B12F43D-EFAF-FEB7-4B99-2844961EF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32119" y="6371847"/>
            <a:ext cx="2743200" cy="365125"/>
          </a:xfrm>
        </p:spPr>
        <p:txBody>
          <a:bodyPr/>
          <a:lstStyle/>
          <a:p>
            <a:fld id="{8D2D09E4-BCE1-4B3A-90ED-26E55CBEC274}" type="slidenum">
              <a:rPr lang="ko-KR" altLang="en-US" smtClean="0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6</a:t>
            </a:fld>
            <a:endParaRPr lang="ko-KR" altLang="en-US" dirty="0">
              <a:latin typeface="배달의민족 한나체 Air OTF" panose="020B0600000101010101" pitchFamily="34" charset="-127"/>
              <a:ea typeface="배달의민족 한나체 Air OTF" panose="020B0600000101010101" pitchFamily="34" charset="-127"/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F5C9DEBC-E92A-2C74-A935-7AD4C9EA1A31}"/>
              </a:ext>
            </a:extLst>
          </p:cNvPr>
          <p:cNvSpPr/>
          <p:nvPr/>
        </p:nvSpPr>
        <p:spPr>
          <a:xfrm>
            <a:off x="409903" y="1247401"/>
            <a:ext cx="11372194" cy="5124446"/>
          </a:xfrm>
          <a:prstGeom prst="roundRect">
            <a:avLst>
              <a:gd name="adj" fmla="val 5591"/>
            </a:avLst>
          </a:prstGeom>
          <a:noFill/>
          <a:ln>
            <a:solidFill>
              <a:srgbClr val="0060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한나체 Air OTF" panose="020B0600000101010101" pitchFamily="34" charset="-127"/>
              <a:ea typeface="배달의민족 한나체 Air OTF" panose="020B060000010101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97E8012-050D-DA4C-5EDD-5D67560EE45A}"/>
              </a:ext>
            </a:extLst>
          </p:cNvPr>
          <p:cNvSpPr txBox="1"/>
          <p:nvPr/>
        </p:nvSpPr>
        <p:spPr>
          <a:xfrm>
            <a:off x="111760" y="81617"/>
            <a:ext cx="5309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rgbClr val="00608A"/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3</a:t>
            </a:r>
            <a:endParaRPr lang="ko-KR" altLang="en-US" sz="4800" b="1" dirty="0">
              <a:solidFill>
                <a:srgbClr val="00608A"/>
              </a:solidFill>
              <a:latin typeface="배달의민족 한나체 Air OTF" panose="020B0600000101010101" pitchFamily="34" charset="-127"/>
              <a:ea typeface="배달의민족 한나체 Air OTF" panose="020B0600000101010101" pitchFamily="34" charset="-127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D320E340-BD31-D756-391D-96A1E53669C7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rgbClr val="0060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02836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/>
          <p:cNvGrpSpPr/>
          <p:nvPr/>
        </p:nvGrpSpPr>
        <p:grpSpPr>
          <a:xfrm>
            <a:off x="0" y="0"/>
            <a:ext cx="5464920" cy="1076960"/>
            <a:chOff x="0" y="0"/>
            <a:chExt cx="5464920" cy="1076960"/>
          </a:xfrm>
        </p:grpSpPr>
        <p:sp>
          <p:nvSpPr>
            <p:cNvPr id="14" name="직사각형 13"/>
            <p:cNvSpPr/>
            <p:nvPr/>
          </p:nvSpPr>
          <p:spPr>
            <a:xfrm>
              <a:off x="0" y="0"/>
              <a:ext cx="121920" cy="10769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배달의민족 한나체 Air OTF"/>
                <a:ea typeface="배달의민족 한나체 Air OTF"/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 rot="5400000">
              <a:off x="269240" y="-147320"/>
              <a:ext cx="121920" cy="4165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배달의민족 한나체 Air OTF"/>
                <a:ea typeface="배달의민족 한나체 Air OTF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60400" y="138935"/>
              <a:ext cx="4804520" cy="60016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3300" b="1" spc="-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배달의민족 한나체 Air OTF"/>
                  <a:ea typeface="배달의민족 한나체 Air OTF"/>
                </a:rPr>
                <a:t>안전 장비 검출</a:t>
              </a:r>
              <a:r>
                <a:rPr lang="en-US" altLang="ko-KR" sz="3300" b="1" spc="-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배달의민족 한나체 Air OTF"/>
                  <a:ea typeface="배달의민족 한나체 Air OTF"/>
                </a:rPr>
                <a:t>–- </a:t>
              </a:r>
              <a:r>
                <a:rPr lang="ko-KR" altLang="en-US" sz="3300" b="1" spc="-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배달의민족 한나체 Air OTF"/>
                  <a:ea typeface="배달의민족 한나체 Air OTF"/>
                </a:rPr>
                <a:t>최종 학습 결과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60400" y="694970"/>
              <a:ext cx="1858201" cy="26161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110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 OTF"/>
                  <a:ea typeface="배달의민족 한나체 Air OTF"/>
                </a:rPr>
                <a:t>Safety Equipment Detection</a:t>
              </a:r>
              <a:endPara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체 Air OTF"/>
                <a:ea typeface="배달의민족 한나체 Air OTF"/>
              </a:endParaRPr>
            </a:p>
          </p:txBody>
        </p:sp>
      </p:grpSp>
      <p:graphicFrame>
        <p:nvGraphicFramePr>
          <p:cNvPr id="2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2662987"/>
              </p:ext>
            </p:extLst>
          </p:nvPr>
        </p:nvGraphicFramePr>
        <p:xfrm>
          <a:off x="881321" y="1291366"/>
          <a:ext cx="10447944" cy="101499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305993">
                  <a:extLst>
                    <a:ext uri="{9D8B030D-6E8A-4147-A177-3AD203B41FA5}">
                      <a16:colId xmlns:a16="http://schemas.microsoft.com/office/drawing/2014/main" val="2177160055"/>
                    </a:ext>
                  </a:extLst>
                </a:gridCol>
                <a:gridCol w="13059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599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0599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30599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305993">
                  <a:extLst>
                    <a:ext uri="{9D8B030D-6E8A-4147-A177-3AD203B41FA5}">
                      <a16:colId xmlns:a16="http://schemas.microsoft.com/office/drawing/2014/main" val="1424133836"/>
                    </a:ext>
                  </a:extLst>
                </a:gridCol>
                <a:gridCol w="1305993">
                  <a:extLst>
                    <a:ext uri="{9D8B030D-6E8A-4147-A177-3AD203B41FA5}">
                      <a16:colId xmlns:a16="http://schemas.microsoft.com/office/drawing/2014/main" val="3260948664"/>
                    </a:ext>
                  </a:extLst>
                </a:gridCol>
                <a:gridCol w="1305993">
                  <a:extLst>
                    <a:ext uri="{9D8B030D-6E8A-4147-A177-3AD203B41FA5}">
                      <a16:colId xmlns:a16="http://schemas.microsoft.com/office/drawing/2014/main" val="907451828"/>
                    </a:ext>
                  </a:extLst>
                </a:gridCol>
              </a:tblGrid>
              <a:tr h="52812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dirty="0" err="1">
                          <a:latin typeface="배달의민족 한나체 Air OTF" panose="020B0600000101010101" pitchFamily="34" charset="-127"/>
                          <a:ea typeface="배달의민족 한나체 Air OTF" panose="020B0600000101010101" pitchFamily="34" charset="-127"/>
                        </a:rPr>
                        <a:t>Batchsize</a:t>
                      </a:r>
                      <a:endParaRPr lang="ko-KR" altLang="en-US" sz="1800" b="1" dirty="0">
                        <a:latin typeface="배달의민족 한나체 Air OTF" panose="020B0600000101010101" pitchFamily="34" charset="-127"/>
                        <a:ea typeface="배달의민족 한나체 Air OTF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dirty="0">
                          <a:latin typeface="배달의민족 한나체 Air OTF" panose="020B0600000101010101" pitchFamily="34" charset="-127"/>
                          <a:ea typeface="배달의민족 한나체 Air OTF" panose="020B0600000101010101" pitchFamily="34" charset="-127"/>
                        </a:rPr>
                        <a:t>Epoch</a:t>
                      </a:r>
                      <a:endParaRPr lang="ko-KR" altLang="en-US" sz="1800" b="1" dirty="0">
                        <a:latin typeface="배달의민족 한나체 Air OTF" panose="020B0600000101010101" pitchFamily="34" charset="-127"/>
                        <a:ea typeface="배달의민족 한나체 Air OTF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dirty="0">
                          <a:latin typeface="배달의민족 한나체 Air OTF" panose="020B0600000101010101" pitchFamily="34" charset="-127"/>
                          <a:ea typeface="배달의민족 한나체 Air OTF" panose="020B0600000101010101" pitchFamily="34" charset="-127"/>
                        </a:rPr>
                        <a:t>Learning Rate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dirty="0">
                          <a:latin typeface="배달의민족 한나체 Air OTF" panose="020B0600000101010101" pitchFamily="34" charset="-127"/>
                          <a:ea typeface="배달의민족 한나체 Air OTF" panose="020B0600000101010101" pitchFamily="34" charset="-127"/>
                        </a:rPr>
                        <a:t>Train Loss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dirty="0">
                          <a:latin typeface="배달의민족 한나체 Air OTF" panose="020B0600000101010101" pitchFamily="34" charset="-127"/>
                          <a:ea typeface="배달의민족 한나체 Air OTF" panose="020B0600000101010101" pitchFamily="34" charset="-127"/>
                        </a:rPr>
                        <a:t>Validation Loss</a:t>
                      </a:r>
                      <a:endParaRPr lang="ko-KR" altLang="en-US" sz="1800" b="1" dirty="0">
                        <a:latin typeface="배달의민족 한나체 Air OTF" panose="020B0600000101010101" pitchFamily="34" charset="-127"/>
                        <a:ea typeface="배달의민족 한나체 Air OTF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dirty="0">
                          <a:latin typeface="배달의민족 한나체 Air OTF" panose="020B0600000101010101" pitchFamily="34" charset="-127"/>
                          <a:ea typeface="배달의민족 한나체 Air OTF" panose="020B0600000101010101" pitchFamily="34" charset="-127"/>
                        </a:rPr>
                        <a:t>Precision</a:t>
                      </a:r>
                      <a:endParaRPr lang="ko-KR" altLang="en-US" sz="1800" b="1" dirty="0">
                        <a:latin typeface="배달의민족 한나체 Air OTF" panose="020B0600000101010101" pitchFamily="34" charset="-127"/>
                        <a:ea typeface="배달의민족 한나체 Air OTF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dirty="0">
                          <a:latin typeface="배달의민족 한나체 Air OTF" panose="020B0600000101010101" pitchFamily="34" charset="-127"/>
                          <a:ea typeface="배달의민족 한나체 Air OTF" panose="020B0600000101010101" pitchFamily="34" charset="-127"/>
                        </a:rPr>
                        <a:t>Recall</a:t>
                      </a:r>
                      <a:endParaRPr lang="ko-KR" altLang="en-US" sz="1800" b="1" dirty="0">
                        <a:latin typeface="배달의민족 한나체 Air OTF" panose="020B0600000101010101" pitchFamily="34" charset="-127"/>
                        <a:ea typeface="배달의민족 한나체 Air OTF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dirty="0" err="1">
                          <a:latin typeface="배달의민족 한나체 Air OTF" panose="020B0600000101010101" pitchFamily="34" charset="-127"/>
                          <a:ea typeface="배달의민족 한나체 Air OTF" panose="020B0600000101010101" pitchFamily="34" charset="-127"/>
                        </a:rPr>
                        <a:t>mAP</a:t>
                      </a:r>
                      <a:r>
                        <a:rPr lang="en-US" altLang="ko-KR" sz="1800" b="1" dirty="0">
                          <a:latin typeface="배달의민족 한나체 Air OTF" panose="020B0600000101010101" pitchFamily="34" charset="-127"/>
                          <a:ea typeface="배달의민족 한나체 Air OTF" panose="020B0600000101010101" pitchFamily="34" charset="-127"/>
                        </a:rPr>
                        <a:t> 0.5</a:t>
                      </a:r>
                      <a:endParaRPr lang="ko-KR" altLang="en-US" sz="1800" b="1" dirty="0">
                        <a:latin typeface="배달의민족 한나체 Air OTF" panose="020B0600000101010101" pitchFamily="34" charset="-127"/>
                        <a:ea typeface="배달의민족 한나체 Air OTF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491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0" dirty="0">
                          <a:latin typeface="배달의민족 한나체 Air OTF" panose="020B0600000101010101" pitchFamily="34" charset="-127"/>
                          <a:ea typeface="배달의민족 한나체 Air OTF" panose="020B0600000101010101" pitchFamily="34" charset="-127"/>
                        </a:rPr>
                        <a:t>32</a:t>
                      </a:r>
                      <a:endParaRPr lang="ko-KR" altLang="en-US" sz="1800" b="0" dirty="0">
                        <a:latin typeface="배달의민족 한나체 Air OTF" panose="020B0600000101010101" pitchFamily="34" charset="-127"/>
                        <a:ea typeface="배달의민족 한나체 Air OTF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0" dirty="0">
                          <a:latin typeface="배달의민족 한나체 Air OTF" panose="020B0600000101010101" pitchFamily="34" charset="-127"/>
                          <a:ea typeface="배달의민족 한나체 Air OTF" panose="020B0600000101010101" pitchFamily="34" charset="-127"/>
                        </a:rPr>
                        <a:t>100</a:t>
                      </a:r>
                      <a:endParaRPr lang="ko-KR" altLang="en-US" sz="1800" b="0" dirty="0">
                        <a:latin typeface="배달의민족 한나체 Air OTF" panose="020B0600000101010101" pitchFamily="34" charset="-127"/>
                        <a:ea typeface="배달의민족 한나체 Air OTF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0" dirty="0">
                          <a:latin typeface="배달의민족 한나체 Air OTF" panose="020B0600000101010101" pitchFamily="34" charset="-127"/>
                          <a:ea typeface="배달의민족 한나체 Air OTF" panose="020B0600000101010101" pitchFamily="34" charset="-127"/>
                        </a:rPr>
                        <a:t>0.0001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0" dirty="0">
                          <a:latin typeface="배달의민족 한나체 Air OTF" panose="020B0600000101010101" pitchFamily="34" charset="-127"/>
                          <a:ea typeface="배달의민족 한나체 Air OTF" panose="020B0600000101010101" pitchFamily="34" charset="-127"/>
                        </a:rPr>
                        <a:t>0.036922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0" dirty="0">
                          <a:latin typeface="배달의민족 한나체 Air OTF" panose="020B0600000101010101" pitchFamily="34" charset="-127"/>
                          <a:ea typeface="배달의민족 한나체 Air OTF" panose="020B0600000101010101" pitchFamily="34" charset="-127"/>
                        </a:rPr>
                        <a:t>0.031359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0" dirty="0">
                          <a:latin typeface="배달의민족 한나체 Air OTF" panose="020B0600000101010101" pitchFamily="34" charset="-127"/>
                          <a:ea typeface="배달의민족 한나체 Air OTF" panose="020B0600000101010101" pitchFamily="34" charset="-127"/>
                        </a:rPr>
                        <a:t>0.95935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0" dirty="0">
                          <a:latin typeface="배달의민족 한나체 Air OTF" panose="020B0600000101010101" pitchFamily="34" charset="-127"/>
                          <a:ea typeface="배달의민족 한나체 Air OTF" panose="020B0600000101010101" pitchFamily="34" charset="-127"/>
                        </a:rPr>
                        <a:t>0.82191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0" dirty="0">
                          <a:latin typeface="배달의민족 한나체 Air OTF" panose="020B0600000101010101" pitchFamily="34" charset="-127"/>
                          <a:ea typeface="배달의민족 한나체 Air OTF" panose="020B0600000101010101" pitchFamily="34" charset="-127"/>
                        </a:rPr>
                        <a:t>0.91017</a:t>
                      </a:r>
                    </a:p>
                  </a:txBody>
                  <a:tcPr anchor="ctr">
                    <a:lnR w="6350" cap="flat" cmpd="sng" algn="ctr">
                      <a:noFill/>
                      <a:prstDash val="solid"/>
                      <a:miter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9232119" y="6371847"/>
            <a:ext cx="2743200" cy="365125"/>
          </a:xfrm>
        </p:spPr>
        <p:txBody>
          <a:bodyPr/>
          <a:lstStyle/>
          <a:p>
            <a:pPr lvl="0">
              <a:defRPr/>
            </a:pPr>
            <a:fld id="{8D2D09E4-BCE1-4B3A-90ED-26E55CBEC274}" type="slidenum">
              <a:rPr lang="en-US" altLang="en-US">
                <a:latin typeface="배달의민족 한나체 Air OTF"/>
                <a:ea typeface="배달의민족 한나체 Air OTF"/>
              </a:rPr>
              <a:pPr lvl="0">
                <a:defRPr/>
              </a:pPr>
              <a:t>7</a:t>
            </a:fld>
            <a:endParaRPr lang="en-US" altLang="en-US">
              <a:latin typeface="배달의민족 한나체 Air OTF"/>
              <a:ea typeface="배달의민족 한나체 Air OTF"/>
            </a:endParaRPr>
          </a:p>
        </p:txBody>
      </p:sp>
      <p:sp>
        <p:nvSpPr>
          <p:cNvPr id="19" name="사각형: 둥근 모서리 18"/>
          <p:cNvSpPr/>
          <p:nvPr/>
        </p:nvSpPr>
        <p:spPr>
          <a:xfrm>
            <a:off x="409903" y="1247401"/>
            <a:ext cx="11372194" cy="5124446"/>
          </a:xfrm>
          <a:prstGeom prst="roundRect">
            <a:avLst>
              <a:gd name="adj" fmla="val 5591"/>
            </a:avLst>
          </a:prstGeom>
          <a:noFill/>
          <a:ln>
            <a:solidFill>
              <a:srgbClr val="0060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배달의민족 한나체 Air OTF"/>
              <a:ea typeface="배달의민족 한나체 Air OTF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11760" y="81617"/>
            <a:ext cx="530915" cy="8309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4800" b="1" dirty="0">
                <a:solidFill>
                  <a:srgbClr val="00608A"/>
                </a:solidFill>
                <a:latin typeface="배달의민족 한나체 Air OTF"/>
                <a:ea typeface="배달의민족 한나체 Air OTF"/>
              </a:rPr>
              <a:t>3</a:t>
            </a:r>
            <a:endParaRPr lang="ko-KR" altLang="en-US" sz="4800" b="1" dirty="0">
              <a:solidFill>
                <a:srgbClr val="00608A"/>
              </a:solidFill>
              <a:latin typeface="배달의민족 한나체 Air OTF"/>
              <a:ea typeface="배달의민족 한나체 Air OTF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rgbClr val="0060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그림 24">
            <a:extLst>
              <a:ext uri="{FF2B5EF4-FFF2-40B4-BE49-F238E27FC236}">
                <a16:creationId xmlns:a16="http://schemas.microsoft.com/office/drawing/2014/main" id="{6AA5800F-B165-C04C-7044-D3EF7C9071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555" y="2350321"/>
            <a:ext cx="10228890" cy="4021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110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/>
          <p:cNvGrpSpPr/>
          <p:nvPr/>
        </p:nvGrpSpPr>
        <p:grpSpPr>
          <a:xfrm>
            <a:off x="0" y="0"/>
            <a:ext cx="4660213" cy="1076960"/>
            <a:chOff x="0" y="0"/>
            <a:chExt cx="4660213" cy="1076960"/>
          </a:xfrm>
        </p:grpSpPr>
        <p:sp>
          <p:nvSpPr>
            <p:cNvPr id="14" name="직사각형 13"/>
            <p:cNvSpPr/>
            <p:nvPr/>
          </p:nvSpPr>
          <p:spPr>
            <a:xfrm>
              <a:off x="0" y="0"/>
              <a:ext cx="121920" cy="10769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배달의민족 한나체 Air OTF"/>
                <a:ea typeface="배달의민족 한나체 Air OTF"/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 rot="5400000">
              <a:off x="269240" y="-147320"/>
              <a:ext cx="121920" cy="4165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배달의민족 한나체 Air OTF"/>
                <a:ea typeface="배달의민족 한나체 Air OTF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60400" y="138935"/>
              <a:ext cx="3999813" cy="60016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3300" b="1" spc="-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배달의민족 한나체 Air OTF"/>
                  <a:ea typeface="배달의민족 한나체 Air OTF"/>
                </a:rPr>
                <a:t>안전 장비 검출 </a:t>
              </a:r>
              <a:r>
                <a:rPr lang="en-US" altLang="ko-KR" sz="3300" b="1" spc="-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배달의민족 한나체 Air OTF"/>
                  <a:ea typeface="배달의민족 한나체 Air OTF"/>
                </a:rPr>
                <a:t>- </a:t>
              </a:r>
              <a:r>
                <a:rPr lang="ko-KR" altLang="en-US" sz="3300" b="1" spc="-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배달의민족 한나체 Air OTF"/>
                  <a:ea typeface="배달의민족 한나체 Air OTF"/>
                </a:rPr>
                <a:t>학습 결과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60400" y="694970"/>
              <a:ext cx="1858201" cy="26161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110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 OTF"/>
                  <a:ea typeface="배달의민족 한나체 Air OTF"/>
                </a:rPr>
                <a:t>Safety Equipment Detection</a:t>
              </a:r>
              <a:endPara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체 Air OTF"/>
                <a:ea typeface="배달의민족 한나체 Air OTF"/>
              </a:endParaRPr>
            </a:p>
          </p:txBody>
        </p:sp>
      </p:grpSp>
      <p:sp>
        <p:nvSpPr>
          <p:cNvPr id="25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9232119" y="6371847"/>
            <a:ext cx="2743200" cy="365125"/>
          </a:xfrm>
        </p:spPr>
        <p:txBody>
          <a:bodyPr/>
          <a:lstStyle/>
          <a:p>
            <a:pPr lvl="0">
              <a:defRPr/>
            </a:pPr>
            <a:fld id="{8D2D09E4-BCE1-4B3A-90ED-26E55CBEC274}" type="slidenum">
              <a:rPr lang="en-US" altLang="en-US">
                <a:latin typeface="배달의민족 한나체 Air OTF"/>
                <a:ea typeface="배달의민족 한나체 Air OTF"/>
              </a:rPr>
              <a:pPr lvl="0">
                <a:defRPr/>
              </a:pPr>
              <a:t>8</a:t>
            </a:fld>
            <a:endParaRPr lang="en-US" altLang="en-US">
              <a:latin typeface="배달의민족 한나체 Air OTF"/>
              <a:ea typeface="배달의민족 한나체 Air OTF"/>
            </a:endParaRPr>
          </a:p>
        </p:txBody>
      </p:sp>
      <p:sp>
        <p:nvSpPr>
          <p:cNvPr id="29" name="사각형: 둥근 모서리 28"/>
          <p:cNvSpPr/>
          <p:nvPr/>
        </p:nvSpPr>
        <p:spPr>
          <a:xfrm>
            <a:off x="409903" y="1247401"/>
            <a:ext cx="11372194" cy="5124446"/>
          </a:xfrm>
          <a:prstGeom prst="roundRect">
            <a:avLst>
              <a:gd name="adj" fmla="val 5591"/>
            </a:avLst>
          </a:prstGeom>
          <a:noFill/>
          <a:ln>
            <a:solidFill>
              <a:srgbClr val="0060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배달의민족 한나체 Air OTF"/>
              <a:ea typeface="배달의민족 한나체 Air OTF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11760" y="81617"/>
            <a:ext cx="530915" cy="8309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4800" b="1" dirty="0">
                <a:solidFill>
                  <a:srgbClr val="00608A"/>
                </a:solidFill>
                <a:latin typeface="배달의민족 한나체 Air OTF"/>
                <a:ea typeface="배달의민족 한나체 Air OTF"/>
              </a:rPr>
              <a:t>3</a:t>
            </a:r>
            <a:endParaRPr lang="ko-KR" altLang="en-US" sz="4800" b="1" dirty="0">
              <a:solidFill>
                <a:srgbClr val="00608A"/>
              </a:solidFill>
              <a:latin typeface="배달의민족 한나체 Air OTF"/>
              <a:ea typeface="배달의민족 한나체 Air OTF"/>
            </a:endParaRPr>
          </a:p>
        </p:txBody>
      </p:sp>
      <p:cxnSp>
        <p:nvCxnSpPr>
          <p:cNvPr id="31" name="직선 연결선 30"/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rgbClr val="0060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 descr="텍스트, 시장, 다른이(가) 표시된 사진&#10;&#10;자동 생성된 설명">
            <a:extLst>
              <a:ext uri="{FF2B5EF4-FFF2-40B4-BE49-F238E27FC236}">
                <a16:creationId xmlns:a16="http://schemas.microsoft.com/office/drawing/2014/main" id="{15CDC0A7-211B-0898-0CD8-85F3206443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0938" y="1247402"/>
            <a:ext cx="9110125" cy="512444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/>
          <p:cNvGrpSpPr/>
          <p:nvPr/>
        </p:nvGrpSpPr>
        <p:grpSpPr>
          <a:xfrm>
            <a:off x="0" y="0"/>
            <a:ext cx="4856549" cy="1076960"/>
            <a:chOff x="0" y="0"/>
            <a:chExt cx="4856549" cy="1076960"/>
          </a:xfrm>
        </p:grpSpPr>
        <p:sp>
          <p:nvSpPr>
            <p:cNvPr id="14" name="직사각형 13"/>
            <p:cNvSpPr/>
            <p:nvPr/>
          </p:nvSpPr>
          <p:spPr>
            <a:xfrm>
              <a:off x="0" y="0"/>
              <a:ext cx="121920" cy="10769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배달의민족 한나체 Air OTF"/>
                <a:ea typeface="배달의민족 한나체 Air OTF"/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 rot="5400000">
              <a:off x="269240" y="-147320"/>
              <a:ext cx="121920" cy="4165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배달의민족 한나체 Air OTF"/>
                <a:ea typeface="배달의민족 한나체 Air OTF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60400" y="138935"/>
              <a:ext cx="4196149" cy="60016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3300" b="1" spc="-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배달의민족 한나체 Air OTF"/>
                  <a:ea typeface="배달의민족 한나체 Air OTF"/>
                </a:rPr>
                <a:t>Jetson Nano - </a:t>
              </a:r>
              <a:r>
                <a:rPr lang="ko-KR" altLang="en-US" sz="3300" b="1" spc="-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배달의민족 한나체 Air OTF"/>
                  <a:ea typeface="배달의민족 한나체 Air OTF"/>
                </a:rPr>
                <a:t>경고음 출력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60400" y="694970"/>
              <a:ext cx="944489" cy="26161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 OTF"/>
                  <a:ea typeface="배달의민족 한나체 Air OTF"/>
                </a:rPr>
                <a:t>Jetson Nano</a:t>
              </a:r>
              <a:endPara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체 Air OTF"/>
                <a:ea typeface="배달의민족 한나체 Air OTF"/>
              </a:endParaRPr>
            </a:p>
          </p:txBody>
        </p:sp>
      </p:grpSp>
      <p:sp>
        <p:nvSpPr>
          <p:cNvPr id="25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9232119" y="6371847"/>
            <a:ext cx="2743200" cy="365125"/>
          </a:xfrm>
        </p:spPr>
        <p:txBody>
          <a:bodyPr/>
          <a:lstStyle/>
          <a:p>
            <a:pPr lvl="0">
              <a:defRPr/>
            </a:pPr>
            <a:fld id="{8D2D09E4-BCE1-4B3A-90ED-26E55CBEC274}" type="slidenum">
              <a:rPr lang="en-US" altLang="en-US">
                <a:latin typeface="배달의민족 한나체 Air OTF"/>
                <a:ea typeface="배달의민족 한나체 Air OTF"/>
              </a:rPr>
              <a:pPr lvl="0">
                <a:defRPr/>
              </a:pPr>
              <a:t>9</a:t>
            </a:fld>
            <a:endParaRPr lang="en-US" altLang="en-US">
              <a:latin typeface="배달의민족 한나체 Air OTF"/>
              <a:ea typeface="배달의민족 한나체 Air OTF"/>
            </a:endParaRPr>
          </a:p>
        </p:txBody>
      </p:sp>
      <p:sp>
        <p:nvSpPr>
          <p:cNvPr id="29" name="사각형: 둥근 모서리 28"/>
          <p:cNvSpPr/>
          <p:nvPr/>
        </p:nvSpPr>
        <p:spPr>
          <a:xfrm>
            <a:off x="409903" y="1247401"/>
            <a:ext cx="11372194" cy="5124446"/>
          </a:xfrm>
          <a:prstGeom prst="roundRect">
            <a:avLst>
              <a:gd name="adj" fmla="val 5591"/>
            </a:avLst>
          </a:prstGeom>
          <a:noFill/>
          <a:ln>
            <a:solidFill>
              <a:srgbClr val="0060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배달의민족 한나체 Air OTF"/>
              <a:ea typeface="배달의민족 한나체 Air OTF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11760" y="81617"/>
            <a:ext cx="582211" cy="8309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4800" b="1" dirty="0">
                <a:solidFill>
                  <a:srgbClr val="00608A"/>
                </a:solidFill>
                <a:latin typeface="배달의민족 한나체 Air OTF"/>
                <a:ea typeface="배달의민족 한나체 Air OTF"/>
              </a:rPr>
              <a:t>4</a:t>
            </a:r>
            <a:endParaRPr lang="ko-KR" altLang="en-US" sz="4800" b="1" dirty="0">
              <a:solidFill>
                <a:srgbClr val="00608A"/>
              </a:solidFill>
              <a:latin typeface="배달의민족 한나체 Air OTF"/>
              <a:ea typeface="배달의민족 한나체 Air OTF"/>
            </a:endParaRPr>
          </a:p>
        </p:txBody>
      </p:sp>
      <p:cxnSp>
        <p:nvCxnSpPr>
          <p:cNvPr id="31" name="직선 연결선 30"/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rgbClr val="0060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1544236-B345-B1AE-463B-01620B93D409}"/>
              </a:ext>
            </a:extLst>
          </p:cNvPr>
          <p:cNvSpPr txBox="1"/>
          <p:nvPr/>
        </p:nvSpPr>
        <p:spPr>
          <a:xfrm>
            <a:off x="603022" y="1809185"/>
            <a:ext cx="5087206" cy="3157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3500" marR="0" indent="0" algn="l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400" kern="0" spc="-150" dirty="0">
                <a:solidFill>
                  <a:srgbClr val="000000"/>
                </a:solidFill>
                <a:effectLst/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검출 과정에서 </a:t>
            </a:r>
            <a:r>
              <a:rPr lang="en-US" altLang="ko-KR" sz="2400" kern="0" spc="-150" dirty="0">
                <a:solidFill>
                  <a:srgbClr val="000000"/>
                </a:solidFill>
                <a:effectLst/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N_ class </a:t>
            </a:r>
            <a:r>
              <a:rPr lang="ko-KR" altLang="en-US" sz="2400" kern="0" spc="-150" dirty="0">
                <a:solidFill>
                  <a:srgbClr val="000000"/>
                </a:solidFill>
                <a:effectLst/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포함 시 </a:t>
            </a:r>
            <a:r>
              <a:rPr lang="ko-KR" altLang="en-US" sz="2400" kern="0" spc="-150" dirty="0">
                <a:solidFill>
                  <a:srgbClr val="000000"/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경고음 출력</a:t>
            </a:r>
            <a:endParaRPr lang="en-US" altLang="ko-KR" sz="2400" kern="0" spc="-150" dirty="0">
              <a:solidFill>
                <a:srgbClr val="000000"/>
              </a:solidFill>
              <a:latin typeface="배달의민족 한나체 Air OTF" panose="020B0600000101010101" pitchFamily="34" charset="-127"/>
              <a:ea typeface="배달의민족 한나체 Air OTF" panose="020B0600000101010101" pitchFamily="34" charset="-127"/>
            </a:endParaRPr>
          </a:p>
          <a:p>
            <a:pPr marL="349250" marR="0" indent="-285750" algn="l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altLang="ko-KR" sz="2400" kern="0" spc="-150" dirty="0">
                <a:solidFill>
                  <a:srgbClr val="000000"/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10 </a:t>
            </a:r>
            <a:r>
              <a:rPr lang="ko-KR" altLang="en-US" sz="2400" kern="0" spc="-150" dirty="0">
                <a:solidFill>
                  <a:srgbClr val="000000"/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프레임 단위로 출력</a:t>
            </a:r>
            <a:endParaRPr lang="en-US" altLang="ko-KR" sz="2400" kern="0" spc="-150" dirty="0">
              <a:solidFill>
                <a:srgbClr val="000000"/>
              </a:solidFill>
              <a:latin typeface="배달의민족 한나체 Air OTF" panose="020B0600000101010101" pitchFamily="34" charset="-127"/>
              <a:ea typeface="배달의민족 한나체 Air OTF" panose="020B0600000101010101" pitchFamily="34" charset="-127"/>
            </a:endParaRPr>
          </a:p>
          <a:p>
            <a:pPr marL="63500" marR="0" algn="l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2400" kern="0" spc="-150" dirty="0">
              <a:solidFill>
                <a:srgbClr val="000000"/>
              </a:solidFill>
              <a:latin typeface="배달의민족 한나체 Air OTF" panose="020B0600000101010101" pitchFamily="34" charset="-127"/>
              <a:ea typeface="배달의민족 한나체 Air OTF" panose="020B0600000101010101" pitchFamily="34" charset="-127"/>
            </a:endParaRPr>
          </a:p>
          <a:p>
            <a:pPr marL="63500" marR="0" algn="l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400" kern="0" spc="-150" dirty="0">
                <a:solidFill>
                  <a:srgbClr val="000000"/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경고음 출력 시 안전 고리 제외</a:t>
            </a:r>
            <a:endParaRPr lang="en-US" altLang="ko-KR" sz="2400" kern="0" spc="-150" dirty="0">
              <a:solidFill>
                <a:srgbClr val="000000"/>
              </a:solidFill>
              <a:latin typeface="배달의민족 한나체 Air OTF" panose="020B0600000101010101" pitchFamily="34" charset="-127"/>
              <a:ea typeface="배달의민족 한나체 Air OTF" panose="020B0600000101010101" pitchFamily="34" charset="-127"/>
            </a:endParaRPr>
          </a:p>
          <a:p>
            <a:pPr marL="349250" marR="0" indent="-285750" algn="l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2400" kern="0" spc="-150" dirty="0">
                <a:solidFill>
                  <a:srgbClr val="000000"/>
                </a:solidFill>
                <a:effectLst/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안전 고리의 착용 기준이 다름</a:t>
            </a:r>
            <a:endParaRPr lang="en-US" altLang="ko-KR" sz="2400" kern="0" spc="-150" dirty="0">
              <a:solidFill>
                <a:srgbClr val="000000"/>
              </a:solidFill>
              <a:effectLst/>
              <a:latin typeface="배달의민족 한나체 Air OTF" panose="020B0600000101010101" pitchFamily="34" charset="-127"/>
              <a:ea typeface="배달의민족 한나체 Air OTF" panose="020B0600000101010101" pitchFamily="34" charset="-127"/>
            </a:endParaRPr>
          </a:p>
          <a:p>
            <a:pPr marL="349250" marR="0" indent="-285750" algn="l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altLang="ko-KR" sz="2400" kern="0" spc="-150" dirty="0">
              <a:solidFill>
                <a:srgbClr val="000000"/>
              </a:solidFill>
              <a:latin typeface="배달의민족 한나체 Air OTF" panose="020B0600000101010101" pitchFamily="34" charset="-127"/>
              <a:ea typeface="배달의민족 한나체 Air OTF" panose="020B0600000101010101" pitchFamily="34" charset="-127"/>
            </a:endParaRPr>
          </a:p>
          <a:p>
            <a:pPr marL="349250" marR="0" indent="-285750" algn="l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altLang="ko-KR" sz="2400" kern="0" spc="-150" dirty="0">
              <a:solidFill>
                <a:srgbClr val="000000"/>
              </a:solidFill>
              <a:effectLst/>
              <a:latin typeface="배달의민족 한나체 Air OTF" panose="020B0600000101010101" pitchFamily="34" charset="-127"/>
              <a:ea typeface="배달의민족 한나체 Air OTF" panose="020B0600000101010101" pitchFamily="34" charset="-127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94A61D61-BFFE-C037-D5EC-ABE59770C420}"/>
              </a:ext>
            </a:extLst>
          </p:cNvPr>
          <p:cNvGrpSpPr/>
          <p:nvPr/>
        </p:nvGrpSpPr>
        <p:grpSpPr>
          <a:xfrm>
            <a:off x="8717590" y="1388077"/>
            <a:ext cx="2765935" cy="4941357"/>
            <a:chOff x="4048567" y="1259124"/>
            <a:chExt cx="2765935" cy="4941357"/>
          </a:xfrm>
        </p:grpSpPr>
        <p:pic>
          <p:nvPicPr>
            <p:cNvPr id="5" name="그림 4" descr="남자, 레일, 난간이(가) 표시된 사진&#10;&#10;자동 생성된 설명">
              <a:extLst>
                <a:ext uri="{FF2B5EF4-FFF2-40B4-BE49-F238E27FC236}">
                  <a16:creationId xmlns:a16="http://schemas.microsoft.com/office/drawing/2014/main" id="{1C327FEC-CF5C-6CC0-BF16-31E7FDA60F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289" r="34904" b="10862"/>
            <a:stretch/>
          </p:blipFill>
          <p:spPr>
            <a:xfrm>
              <a:off x="4048567" y="1259124"/>
              <a:ext cx="2765934" cy="4227276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C000D497-3B3F-BA61-8B68-43C0ABE157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3165"/>
            <a:stretch/>
          </p:blipFill>
          <p:spPr>
            <a:xfrm>
              <a:off x="4048568" y="5486400"/>
              <a:ext cx="2765934" cy="714081"/>
            </a:xfrm>
            <a:prstGeom prst="rect">
              <a:avLst/>
            </a:prstGeom>
          </p:spPr>
        </p:pic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8B9C1428-EA78-EE44-E057-CECE3A296640}"/>
              </a:ext>
            </a:extLst>
          </p:cNvPr>
          <p:cNvGrpSpPr/>
          <p:nvPr/>
        </p:nvGrpSpPr>
        <p:grpSpPr>
          <a:xfrm>
            <a:off x="5883346" y="1388077"/>
            <a:ext cx="2595763" cy="4941357"/>
            <a:chOff x="880724" y="1259124"/>
            <a:chExt cx="2595763" cy="4941357"/>
          </a:xfrm>
        </p:grpSpPr>
        <p:pic>
          <p:nvPicPr>
            <p:cNvPr id="3" name="그림 2" descr="의자, 난간이(가) 표시된 사진&#10;&#10;자동 생성된 설명">
              <a:extLst>
                <a:ext uri="{FF2B5EF4-FFF2-40B4-BE49-F238E27FC236}">
                  <a16:creationId xmlns:a16="http://schemas.microsoft.com/office/drawing/2014/main" id="{3EC1F99F-907D-F8B9-6FA4-56BB2FB706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711" r="39501" b="10862"/>
            <a:stretch/>
          </p:blipFill>
          <p:spPr>
            <a:xfrm>
              <a:off x="880724" y="1259124"/>
              <a:ext cx="2595763" cy="4227276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CA0D0DB2-8555-436F-1832-4109E1117A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r="6153" b="6153"/>
            <a:stretch/>
          </p:blipFill>
          <p:spPr>
            <a:xfrm>
              <a:off x="880724" y="5490154"/>
              <a:ext cx="2595763" cy="7103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8216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theme/theme1.xml><?xml version="1.0" encoding="utf-8"?>
<a:theme xmlns:a="http://schemas.openxmlformats.org/drawingml/2006/main" name="Office 테마">
  <a:themeElements>
    <a:clrScheme name="블루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F518E"/>
      </a:accent1>
      <a:accent2>
        <a:srgbClr val="00608A"/>
      </a:accent2>
      <a:accent3>
        <a:srgbClr val="0286AD"/>
      </a:accent3>
      <a:accent4>
        <a:srgbClr val="01B1D0"/>
      </a:accent4>
      <a:accent5>
        <a:srgbClr val="90CBDD"/>
      </a:accent5>
      <a:accent6>
        <a:srgbClr val="F2EAE3"/>
      </a:accent6>
      <a:hlink>
        <a:srgbClr val="262626"/>
      </a:hlink>
      <a:folHlink>
        <a:srgbClr val="262626"/>
      </a:folHlink>
    </a:clrScheme>
    <a:fontScheme name="Arial나눔">
      <a:majorFont>
        <a:latin typeface="Arial"/>
        <a:ea typeface="나눔스퀘어 ExtraBold"/>
        <a:cs typeface=""/>
      </a:majorFont>
      <a:minorFont>
        <a:latin typeface="Arial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768</TotalTime>
  <Words>585</Words>
  <Application>Microsoft Office PowerPoint</Application>
  <PresentationFormat>와이드스크린</PresentationFormat>
  <Paragraphs>185</Paragraphs>
  <Slides>15</Slides>
  <Notes>15</Notes>
  <HiddenSlides>0</HiddenSlides>
  <MMClips>1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1" baseType="lpstr">
      <vt:lpstr>맑은 고딕</vt:lpstr>
      <vt:lpstr>배달의민족 한나체 Air</vt:lpstr>
      <vt:lpstr>배달의민족 한나체 Air OTF</vt:lpstr>
      <vt:lpstr>휴먼명조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구 태훈</cp:lastModifiedBy>
  <cp:revision>153</cp:revision>
  <dcterms:created xsi:type="dcterms:W3CDTF">2021-02-14T00:18:03Z</dcterms:created>
  <dcterms:modified xsi:type="dcterms:W3CDTF">2022-06-06T11:35:34Z</dcterms:modified>
  <cp:version/>
</cp:coreProperties>
</file>